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8" r:id="rId2"/>
    <p:sldId id="303" r:id="rId3"/>
    <p:sldId id="313" r:id="rId4"/>
    <p:sldId id="308" r:id="rId5"/>
    <p:sldId id="263" r:id="rId6"/>
    <p:sldId id="314" r:id="rId7"/>
    <p:sldId id="257" r:id="rId8"/>
    <p:sldId id="258" r:id="rId9"/>
    <p:sldId id="256" r:id="rId10"/>
    <p:sldId id="259" r:id="rId11"/>
    <p:sldId id="260" r:id="rId12"/>
    <p:sldId id="264" r:id="rId13"/>
    <p:sldId id="304" r:id="rId14"/>
    <p:sldId id="275" r:id="rId15"/>
    <p:sldId id="306" r:id="rId16"/>
    <p:sldId id="322" r:id="rId17"/>
    <p:sldId id="307" r:id="rId18"/>
    <p:sldId id="315" r:id="rId19"/>
    <p:sldId id="323" r:id="rId20"/>
    <p:sldId id="319" r:id="rId21"/>
    <p:sldId id="324" r:id="rId22"/>
    <p:sldId id="320" r:id="rId23"/>
    <p:sldId id="321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3399"/>
    <a:srgbClr val="9999FF"/>
    <a:srgbClr val="33CC33"/>
    <a:srgbClr val="DDDDDD"/>
    <a:srgbClr val="800080"/>
    <a:srgbClr val="008000"/>
    <a:srgbClr val="FF0000"/>
    <a:srgbClr val="4D4D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60" autoAdjust="0"/>
  </p:normalViewPr>
  <p:slideViewPr>
    <p:cSldViewPr>
      <p:cViewPr>
        <p:scale>
          <a:sx n="125" d="100"/>
          <a:sy n="125" d="100"/>
        </p:scale>
        <p:origin x="-72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572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1.xml"/><Relationship Id="rId1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3AE8A87-1681-48D5-880D-F65B7A1BB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D47027D-4A18-4159-B161-BCFC9EED59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AGL&amp;F Spring 2002 Conference -- The Basics: Where It All Begins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B6F93-DC70-454E-9222-7AA7629DF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AGL&amp;F Spring 2002 Conference -- The Basics: Where It All Begins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30F33-13FD-45F4-940D-A5499EF4C2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AGL&amp;F Spring 2002 Conference -- The Basics: Where It All Begins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054EA-E909-4D5F-AA3C-795BA88E5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AGL&amp;F Spring 2002 Conference -- The Basics: Where It All Begins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E45FA-E42F-459E-84D7-8D853FC61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AGL&amp;F Spring 2002 Conference -- The Basics: Where It All Begins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6B2BB-1C1D-43AF-8CCD-1E6C5B8FD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AGL&amp;F Spring 2002 Conference -- The Basics: Where It All Begins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A6BA8-9456-4CFA-80E4-9BFFB2069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AGL&amp;F Spring 2002 Conference -- The Basics: Where It All Begins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82339-2F54-49CB-854A-127502DDE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AGL&amp;F Spring 2002 Conference -- The Basics: Where It All Begins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1FA8F-2B4E-40C8-9222-0577B098D5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AGL&amp;F Spring 2002 Conference -- The Basics: Where It All Begins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1625D-587B-470D-A8DA-EF40AFC77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AGL&amp;F Spring 2002 Conference -- The Basics: Where It All Begins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D55F8-B09B-494D-8149-50C9F3353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AGL&amp;F Spring 2002 Conference -- The Basics: Where It All Begins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E01C0-E022-4E85-BAF0-E5CEB189E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AGL&amp;F Spring 2002 Conference -- The Basics: Where It All Begins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9455C-CB64-48F4-8A81-96DC97E231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AGL&amp;F Spring 2002 Conference -- The Basics: Where It All Begins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7FD1E-481F-4872-B978-34C7B2BFF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AGL&amp;F Spring 2002 Conference -- The Basics: Where It All Begins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430A7B4-F0DC-4BAC-A1F7-A1339746FB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534400" cy="5970588"/>
          </a:xfrm>
          <a:prstGeom prst="rect">
            <a:avLst/>
          </a:prstGeom>
          <a:noFill/>
          <a:ln w="76200" cmpd="tri">
            <a:solidFill>
              <a:srgbClr val="0033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800" i="1">
              <a:solidFill>
                <a:srgbClr val="FF0000"/>
              </a:solidFill>
              <a:latin typeface="Tahoma" pitchFamily="34" charset="0"/>
            </a:endParaRPr>
          </a:p>
          <a:p>
            <a:endParaRPr lang="en-US" altLang="en-US" sz="3200">
              <a:solidFill>
                <a:srgbClr val="800080"/>
              </a:solidFill>
              <a:latin typeface="Tahoma" pitchFamily="34" charset="0"/>
            </a:endParaRPr>
          </a:p>
          <a:p>
            <a:endParaRPr lang="en-US" altLang="en-US" sz="3200">
              <a:solidFill>
                <a:srgbClr val="800080"/>
              </a:solidFill>
              <a:latin typeface="Tahoma" pitchFamily="34" charset="0"/>
            </a:endParaRPr>
          </a:p>
          <a:p>
            <a:r>
              <a:rPr lang="en-US" altLang="en-US" sz="4000" b="1">
                <a:solidFill>
                  <a:srgbClr val="003399"/>
                </a:solidFill>
                <a:latin typeface="Tahoma" pitchFamily="34" charset="0"/>
              </a:rPr>
              <a:t>The Basics of Municipal Leasing</a:t>
            </a:r>
          </a:p>
          <a:p>
            <a:pPr algn="ctr"/>
            <a:r>
              <a:rPr lang="en-US" altLang="en-US" sz="4000" b="1">
                <a:solidFill>
                  <a:srgbClr val="003399"/>
                </a:solidFill>
                <a:latin typeface="Tahoma" pitchFamily="34" charset="0"/>
              </a:rPr>
              <a:t>37</a:t>
            </a:r>
            <a:r>
              <a:rPr lang="en-US" altLang="en-US" sz="4000" b="1" baseline="30000">
                <a:solidFill>
                  <a:srgbClr val="003399"/>
                </a:solidFill>
                <a:latin typeface="Tahoma" pitchFamily="34" charset="0"/>
              </a:rPr>
              <a:t>th</a:t>
            </a:r>
            <a:r>
              <a:rPr lang="en-US" altLang="en-US" sz="4000" b="1">
                <a:solidFill>
                  <a:srgbClr val="003399"/>
                </a:solidFill>
                <a:latin typeface="Tahoma" pitchFamily="34" charset="0"/>
              </a:rPr>
              <a:t> Annual AGLF Conference</a:t>
            </a:r>
          </a:p>
          <a:p>
            <a:pPr algn="ctr"/>
            <a:endParaRPr lang="en-US" altLang="en-US" b="1">
              <a:solidFill>
                <a:srgbClr val="003399"/>
              </a:solidFill>
              <a:latin typeface="Tahoma" pitchFamily="34" charset="0"/>
            </a:endParaRPr>
          </a:p>
          <a:p>
            <a:pPr algn="ctr"/>
            <a:r>
              <a:rPr lang="en-US" altLang="en-US" b="1">
                <a:solidFill>
                  <a:srgbClr val="003399"/>
                </a:solidFill>
                <a:latin typeface="Tahoma" pitchFamily="34" charset="0"/>
              </a:rPr>
              <a:t>May 3, 2017</a:t>
            </a:r>
          </a:p>
          <a:p>
            <a:pPr algn="ctr"/>
            <a:r>
              <a:rPr lang="en-US" altLang="en-US" b="1">
                <a:solidFill>
                  <a:srgbClr val="003399"/>
                </a:solidFill>
                <a:latin typeface="Tahoma" pitchFamily="34" charset="0"/>
              </a:rPr>
              <a:t>Broomfield, CO </a:t>
            </a:r>
          </a:p>
          <a:p>
            <a:pPr>
              <a:spcBef>
                <a:spcPct val="50000"/>
              </a:spcBef>
            </a:pPr>
            <a:endParaRPr lang="en-US" altLang="en-US" sz="2000" b="1"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1800"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1800"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FF0000"/>
                </a:solidFill>
                <a:latin typeface="Tahoma" pitchFamily="34" charset="0"/>
              </a:rPr>
              <a:t>				David Roeder – Texas Capital Bank, N.A.</a:t>
            </a:r>
          </a:p>
          <a:p>
            <a:pPr algn="r">
              <a:spcBef>
                <a:spcPct val="50000"/>
              </a:spcBef>
            </a:pPr>
            <a:endParaRPr lang="en-US" altLang="en-US" sz="1800" i="1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971800"/>
            <a:ext cx="3810000" cy="3124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rgbClr val="003399"/>
                </a:solidFill>
                <a:latin typeface="Tahoma" pitchFamily="34" charset="0"/>
              </a:rPr>
              <a:t>Brokers/Packagers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80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rgbClr val="003399"/>
                </a:solidFill>
                <a:latin typeface="Tahoma" pitchFamily="34" charset="0"/>
              </a:rPr>
              <a:t>Vendors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rgbClr val="003399"/>
                </a:solidFill>
                <a:latin typeface="Tahoma" pitchFamily="34" charset="0"/>
              </a:rPr>
              <a:t>Investment Bankers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rgbClr val="003399"/>
                </a:solidFill>
                <a:latin typeface="Tahoma" pitchFamily="34" charset="0"/>
              </a:rPr>
              <a:t>Banks, as lenders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rgbClr val="003399"/>
                </a:solidFill>
                <a:latin typeface="Tahoma" pitchFamily="34" charset="0"/>
              </a:rPr>
              <a:t>Banks &amp; Trust Companies,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smtClean="0">
                <a:solidFill>
                  <a:srgbClr val="003399"/>
                </a:solidFill>
                <a:latin typeface="Tahoma" pitchFamily="34" charset="0"/>
              </a:rPr>
              <a:t>	as trustees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1800" smtClean="0">
              <a:solidFill>
                <a:srgbClr val="800080"/>
              </a:solidFill>
              <a:latin typeface="Tahoma" pitchFamily="34" charset="0"/>
            </a:endParaRP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971800"/>
            <a:ext cx="3810000" cy="3124200"/>
          </a:xfrm>
        </p:spPr>
        <p:txBody>
          <a:bodyPr/>
          <a:lstStyle/>
          <a:p>
            <a:pPr eaLnBrk="1" hangingPunct="1"/>
            <a:r>
              <a:rPr lang="en-US" altLang="en-US" sz="1800" smtClean="0">
                <a:solidFill>
                  <a:srgbClr val="003399"/>
                </a:solidFill>
                <a:latin typeface="Tahoma" pitchFamily="34" charset="0"/>
              </a:rPr>
              <a:t>Captive Finance Companies</a:t>
            </a:r>
          </a:p>
          <a:p>
            <a:pPr eaLnBrk="1" hangingPunct="1"/>
            <a:endParaRPr lang="en-US" altLang="en-US" sz="180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/>
            <a:r>
              <a:rPr lang="en-US" altLang="en-US" sz="1800" smtClean="0">
                <a:solidFill>
                  <a:srgbClr val="003399"/>
                </a:solidFill>
                <a:latin typeface="Tahoma" pitchFamily="34" charset="0"/>
              </a:rPr>
              <a:t>Independent Finance Companies</a:t>
            </a:r>
          </a:p>
          <a:p>
            <a:pPr eaLnBrk="1" hangingPunct="1"/>
            <a:endParaRPr lang="en-US" altLang="en-US" sz="180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/>
            <a:r>
              <a:rPr lang="en-US" altLang="en-US" sz="1800" smtClean="0">
                <a:solidFill>
                  <a:srgbClr val="003399"/>
                </a:solidFill>
                <a:latin typeface="Tahoma" pitchFamily="34" charset="0"/>
              </a:rPr>
              <a:t>Other Governmental Entities </a:t>
            </a:r>
          </a:p>
          <a:p>
            <a:pPr eaLnBrk="1" hangingPunct="1"/>
            <a:endParaRPr lang="en-US" altLang="en-US" sz="180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/>
            <a:r>
              <a:rPr lang="en-US" altLang="en-US" sz="1800" smtClean="0">
                <a:solidFill>
                  <a:srgbClr val="003399"/>
                </a:solidFill>
                <a:latin typeface="Tahoma" pitchFamily="34" charset="0"/>
              </a:rPr>
              <a:t>Non-Profit Corporations</a:t>
            </a:r>
          </a:p>
          <a:p>
            <a:pPr eaLnBrk="1" hangingPunct="1"/>
            <a:endParaRPr lang="en-US" altLang="en-US" sz="200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/>
            <a:endParaRPr lang="en-US" altLang="en-US" sz="2000" smtClean="0">
              <a:solidFill>
                <a:srgbClr val="800080"/>
              </a:solidFill>
              <a:latin typeface="Tahoma" pitchFamily="34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title"/>
          </p:nvPr>
        </p:nvSpPr>
        <p:spPr>
          <a:solidFill>
            <a:srgbClr val="0033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00"/>
                </a:solidFill>
                <a:latin typeface="Tahoma" pitchFamily="34" charset="0"/>
              </a:rPr>
              <a:t>Who are Eligible Lessors?</a:t>
            </a: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762000" y="19812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  <a:latin typeface="Tahoma" pitchFamily="34" charset="0"/>
              </a:rPr>
              <a:t>(Almost Anyone!)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000" smtClean="0">
                <a:solidFill>
                  <a:srgbClr val="003399"/>
                </a:solidFill>
                <a:latin typeface="Tahoma" pitchFamily="34" charset="0"/>
              </a:rPr>
              <a:t>Banks</a:t>
            </a:r>
          </a:p>
          <a:p>
            <a:pPr eaLnBrk="1" hangingPunct="1"/>
            <a:r>
              <a:rPr lang="en-US" altLang="en-US" sz="2000" smtClean="0">
                <a:solidFill>
                  <a:srgbClr val="003399"/>
                </a:solidFill>
                <a:latin typeface="Tahoma" pitchFamily="34" charset="0"/>
              </a:rPr>
              <a:t>Leasing Companies</a:t>
            </a:r>
          </a:p>
          <a:p>
            <a:pPr eaLnBrk="1" hangingPunct="1"/>
            <a:r>
              <a:rPr lang="en-US" altLang="en-US" sz="2000" smtClean="0">
                <a:solidFill>
                  <a:srgbClr val="003399"/>
                </a:solidFill>
                <a:latin typeface="Tahoma" pitchFamily="34" charset="0"/>
              </a:rPr>
              <a:t>Corporations</a:t>
            </a:r>
          </a:p>
          <a:p>
            <a:pPr eaLnBrk="1" hangingPunct="1"/>
            <a:r>
              <a:rPr lang="en-US" altLang="en-US" sz="2000" smtClean="0">
                <a:solidFill>
                  <a:srgbClr val="003399"/>
                </a:solidFill>
                <a:latin typeface="Tahoma" pitchFamily="34" charset="0"/>
              </a:rPr>
              <a:t>Mutual Funds</a:t>
            </a:r>
          </a:p>
          <a:p>
            <a:pPr eaLnBrk="1" hangingPunct="1"/>
            <a:r>
              <a:rPr lang="en-US" altLang="en-US" sz="2000" smtClean="0">
                <a:solidFill>
                  <a:srgbClr val="003399"/>
                </a:solidFill>
                <a:latin typeface="Tahoma" pitchFamily="34" charset="0"/>
              </a:rPr>
              <a:t>Insurance Companies</a:t>
            </a:r>
          </a:p>
          <a:p>
            <a:pPr eaLnBrk="1" hangingPunct="1"/>
            <a:r>
              <a:rPr lang="en-US" altLang="en-US" sz="2000" smtClean="0">
                <a:solidFill>
                  <a:srgbClr val="003399"/>
                </a:solidFill>
                <a:latin typeface="Tahoma" pitchFamily="34" charset="0"/>
              </a:rPr>
              <a:t>Individuals</a:t>
            </a:r>
          </a:p>
          <a:p>
            <a:pPr eaLnBrk="1" hangingPunct="1"/>
            <a:r>
              <a:rPr lang="en-US" altLang="en-US" sz="2000" smtClean="0">
                <a:solidFill>
                  <a:srgbClr val="003399"/>
                </a:solidFill>
                <a:latin typeface="Tahoma" pitchFamily="34" charset="0"/>
              </a:rPr>
              <a:t>Grantor Trusts (Securitization)</a:t>
            </a:r>
          </a:p>
          <a:p>
            <a:pPr eaLnBrk="1" hangingPunct="1"/>
            <a:r>
              <a:rPr lang="en-US" altLang="en-US" sz="2000" smtClean="0">
                <a:solidFill>
                  <a:srgbClr val="003399"/>
                </a:solidFill>
                <a:latin typeface="Tahoma" pitchFamily="34" charset="0"/>
              </a:rPr>
              <a:t>Investment Bankers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772400" cy="1143000"/>
          </a:xfrm>
          <a:solidFill>
            <a:srgbClr val="0033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00"/>
                </a:solidFill>
                <a:latin typeface="Tahoma" pitchFamily="34" charset="0"/>
              </a:rPr>
              <a:t>Who are the Investors?</a:t>
            </a:r>
            <a:br>
              <a:rPr lang="en-US" altLang="en-US" smtClean="0">
                <a:solidFill>
                  <a:srgbClr val="FF0000"/>
                </a:solidFill>
                <a:latin typeface="Tahoma" pitchFamily="34" charset="0"/>
              </a:rPr>
            </a:br>
            <a:r>
              <a:rPr lang="en-US" altLang="en-US" sz="1800" smtClean="0">
                <a:solidFill>
                  <a:schemeClr val="bg1"/>
                </a:solidFill>
                <a:latin typeface="Tahoma" pitchFamily="34" charset="0"/>
              </a:rPr>
              <a:t>(Or, Who’s Loaning the Money?)</a:t>
            </a:r>
          </a:p>
        </p:txBody>
      </p:sp>
      <p:pic>
        <p:nvPicPr>
          <p:cNvPr id="12292" name="Picture 8" descr="bd06123_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14400" y="2133600"/>
            <a:ext cx="2968625" cy="1905000"/>
          </a:xfrm>
          <a:solidFill>
            <a:srgbClr val="33CC33"/>
          </a:solidFill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685800" y="533400"/>
            <a:ext cx="7772400" cy="11430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4400">
                <a:solidFill>
                  <a:srgbClr val="800080"/>
                </a:solidFill>
                <a:latin typeface="Tahoma" pitchFamily="34" charset="0"/>
              </a:rPr>
              <a:t/>
            </a:r>
            <a:br>
              <a:rPr lang="en-US" altLang="en-US" sz="4400">
                <a:solidFill>
                  <a:srgbClr val="800080"/>
                </a:solidFill>
                <a:latin typeface="Tahoma" pitchFamily="34" charset="0"/>
              </a:rPr>
            </a:br>
            <a:r>
              <a:rPr lang="en-US" altLang="en-US" sz="4400">
                <a:solidFill>
                  <a:srgbClr val="FF0000"/>
                </a:solidFill>
                <a:latin typeface="Tahoma" pitchFamily="34" charset="0"/>
              </a:rPr>
              <a:t>Why Use Lease Financing?</a:t>
            </a:r>
            <a:r>
              <a:rPr lang="en-US" altLang="en-US" sz="4400">
                <a:solidFill>
                  <a:srgbClr val="800080"/>
                </a:solidFill>
                <a:latin typeface="Tahoma" pitchFamily="34" charset="0"/>
              </a:rPr>
              <a:t/>
            </a:r>
            <a:br>
              <a:rPr lang="en-US" altLang="en-US" sz="4400">
                <a:solidFill>
                  <a:srgbClr val="800080"/>
                </a:solidFill>
                <a:latin typeface="Tahoma" pitchFamily="34" charset="0"/>
              </a:rPr>
            </a:br>
            <a:endParaRPr lang="en-US" altLang="en-US" sz="4400">
              <a:solidFill>
                <a:srgbClr val="800080"/>
              </a:solidFill>
              <a:latin typeface="Tahoma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85800" y="1828800"/>
            <a:ext cx="3810000" cy="426720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 smtClean="0">
                <a:solidFill>
                  <a:srgbClr val="003399"/>
                </a:solidFill>
                <a:latin typeface="Tahoma" pitchFamily="34" charset="0"/>
              </a:rPr>
              <a:t>Alleviates liquidity drain caused by a lump sum capital expenditure.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000" dirty="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600" dirty="0" smtClean="0">
                <a:solidFill>
                  <a:srgbClr val="003399"/>
                </a:solidFill>
                <a:latin typeface="Tahoma" pitchFamily="34" charset="0"/>
              </a:rPr>
              <a:t>•	Lessee can instead spread payments over asset’s useful life.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000" dirty="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 smtClean="0">
                <a:solidFill>
                  <a:srgbClr val="003399"/>
                </a:solidFill>
                <a:latin typeface="Tahoma" pitchFamily="34" charset="0"/>
              </a:rPr>
              <a:t>Not classified as “Debt”, therefore typically: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dirty="0" smtClean="0">
                <a:solidFill>
                  <a:srgbClr val="FF0000"/>
                </a:solidFill>
                <a:latin typeface="Tahoma" pitchFamily="34" charset="0"/>
              </a:rPr>
              <a:t>No voter approval required; and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dirty="0" smtClean="0">
                <a:solidFill>
                  <a:srgbClr val="FF0000"/>
                </a:solidFill>
                <a:latin typeface="Tahoma" pitchFamily="34" charset="0"/>
              </a:rPr>
              <a:t>Not subject to legal Debt limitations.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000" dirty="0" smtClean="0">
              <a:solidFill>
                <a:srgbClr val="FF0000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 smtClean="0">
                <a:solidFill>
                  <a:srgbClr val="003399"/>
                </a:solidFill>
                <a:latin typeface="Tahoma" pitchFamily="34" charset="0"/>
              </a:rPr>
              <a:t>Typically, no encumbrance of tax or other revenues, therefore: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dirty="0" smtClean="0">
                <a:solidFill>
                  <a:srgbClr val="FF0000"/>
                </a:solidFill>
                <a:latin typeface="Tahoma" pitchFamily="34" charset="0"/>
              </a:rPr>
              <a:t>Revenues available to secure future bonded Debt; and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dirty="0" smtClean="0">
                <a:solidFill>
                  <a:srgbClr val="FF0000"/>
                </a:solidFill>
                <a:latin typeface="Tahoma" pitchFamily="34" charset="0"/>
              </a:rPr>
              <a:t>Enhances borrowing flexibility.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600" dirty="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800" dirty="0" smtClean="0">
              <a:solidFill>
                <a:srgbClr val="003399"/>
              </a:solidFill>
              <a:latin typeface="Tahoma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648200" y="1828800"/>
            <a:ext cx="3810000" cy="426720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1600">
                <a:solidFill>
                  <a:srgbClr val="003399"/>
                </a:solidFill>
                <a:latin typeface="Tahoma" pitchFamily="34" charset="0"/>
              </a:rPr>
              <a:t>More structuring flexibility than with a bond.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1600">
                <a:solidFill>
                  <a:srgbClr val="FF0000"/>
                </a:solidFill>
                <a:latin typeface="Tahoma" pitchFamily="34" charset="0"/>
              </a:rPr>
              <a:t>Can match separate lease terms with each asset’s expected useful life.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1600">
                <a:solidFill>
                  <a:srgbClr val="FF0000"/>
                </a:solidFill>
                <a:latin typeface="Tahoma" pitchFamily="34" charset="0"/>
              </a:rPr>
              <a:t>Collateral provisions.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1600">
                <a:solidFill>
                  <a:srgbClr val="FF0000"/>
                </a:solidFill>
                <a:latin typeface="Tahoma" pitchFamily="34" charset="0"/>
              </a:rPr>
              <a:t>Prepayment provisions.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altLang="en-US" sz="160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1600">
                <a:solidFill>
                  <a:srgbClr val="003399"/>
                </a:solidFill>
                <a:latin typeface="Tahoma" pitchFamily="34" charset="0"/>
              </a:rPr>
              <a:t>Benefits to Lessee of a lease versus a public bond offering: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1600">
                <a:solidFill>
                  <a:srgbClr val="FF0000"/>
                </a:solidFill>
                <a:latin typeface="Tahoma" pitchFamily="34" charset="0"/>
              </a:rPr>
              <a:t>Lower transaction costs;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1600">
                <a:solidFill>
                  <a:srgbClr val="FF0000"/>
                </a:solidFill>
                <a:latin typeface="Tahoma" pitchFamily="34" charset="0"/>
              </a:rPr>
              <a:t>Faster closing timeline;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1600">
                <a:solidFill>
                  <a:srgbClr val="FF0000"/>
                </a:solidFill>
                <a:latin typeface="Tahoma" pitchFamily="34" charset="0"/>
              </a:rPr>
              <a:t>Less complicated docs;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1600">
                <a:solidFill>
                  <a:srgbClr val="FF0000"/>
                </a:solidFill>
                <a:latin typeface="Tahoma" pitchFamily="34" charset="0"/>
              </a:rPr>
              <a:t>No ratings or bond insurance;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1600">
                <a:solidFill>
                  <a:srgbClr val="FF0000"/>
                </a:solidFill>
                <a:latin typeface="Tahoma" pitchFamily="34" charset="0"/>
              </a:rPr>
              <a:t>No official statement; and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1600">
                <a:solidFill>
                  <a:srgbClr val="FF0000"/>
                </a:solidFill>
                <a:latin typeface="Tahoma" pitchFamily="34" charset="0"/>
              </a:rPr>
              <a:t>No continuing disclosure.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7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7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74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174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  <p:bldP spid="1741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3399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FF0000"/>
                </a:solidFill>
                <a:latin typeface="Tahoma" pitchFamily="34" charset="0"/>
              </a:rPr>
              <a:t>Why Are Municipal Leases Attractive to Investors?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smtClean="0">
                <a:solidFill>
                  <a:srgbClr val="003399"/>
                </a:solidFill>
              </a:rPr>
              <a:t>• </a:t>
            </a:r>
            <a:r>
              <a:rPr lang="en-US" altLang="en-US" smtClean="0"/>
              <a:t>Yield Considerations</a:t>
            </a:r>
          </a:p>
          <a:p>
            <a:pPr eaLnBrk="1" hangingPunct="1">
              <a:buFontTx/>
              <a:buNone/>
            </a:pPr>
            <a:endParaRPr lang="en-US" altLang="en-US" sz="1200" smtClean="0">
              <a:solidFill>
                <a:srgbClr val="80008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400" smtClean="0">
                <a:solidFill>
                  <a:srgbClr val="800080"/>
                </a:solidFill>
              </a:rPr>
              <a:t>	</a:t>
            </a:r>
            <a:r>
              <a:rPr lang="en-US" altLang="en-US" sz="2400" smtClean="0">
                <a:solidFill>
                  <a:srgbClr val="FF0000"/>
                </a:solidFill>
              </a:rPr>
              <a:t>	</a:t>
            </a:r>
            <a:r>
              <a:rPr lang="en-US" altLang="en-US" sz="2400" smtClean="0">
                <a:solidFill>
                  <a:srgbClr val="003399"/>
                </a:solidFill>
              </a:rPr>
              <a:t>3.25 %   (Municipal Lease Coupon Rate)</a:t>
            </a:r>
          </a:p>
          <a:p>
            <a:pPr eaLnBrk="1" hangingPunct="1">
              <a:buFontTx/>
              <a:buNone/>
            </a:pPr>
            <a:r>
              <a:rPr lang="en-US" altLang="en-US" sz="2400" u="sng" smtClean="0">
                <a:solidFill>
                  <a:srgbClr val="003399"/>
                </a:solidFill>
              </a:rPr>
              <a:t>	</a:t>
            </a:r>
            <a:r>
              <a:rPr lang="en-US" altLang="en-US" sz="2400" u="sng" smtClean="0">
                <a:solidFill>
                  <a:srgbClr val="003399"/>
                </a:solidFill>
                <a:cs typeface="Times New Roman" pitchFamily="18" charset="0"/>
              </a:rPr>
              <a:t>÷	  .65</a:t>
            </a:r>
            <a:r>
              <a:rPr lang="en-US" altLang="en-US" sz="2400" smtClean="0">
                <a:solidFill>
                  <a:srgbClr val="003399"/>
                </a:solidFill>
                <a:cs typeface="Times New Roman" pitchFamily="18" charset="0"/>
              </a:rPr>
              <a:t>	  (Inverse of 35 % Corporate Tax Rate)</a:t>
            </a:r>
            <a:endParaRPr lang="en-US" altLang="en-US" sz="2400" u="sng" smtClean="0">
              <a:solidFill>
                <a:srgbClr val="003399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400" smtClean="0">
                <a:solidFill>
                  <a:srgbClr val="003399"/>
                </a:solidFill>
                <a:cs typeface="Times New Roman" pitchFamily="18" charset="0"/>
              </a:rPr>
              <a:t>		</a:t>
            </a:r>
            <a:r>
              <a:rPr lang="en-US" altLang="en-US" sz="2400" b="1" smtClean="0">
                <a:solidFill>
                  <a:srgbClr val="008000"/>
                </a:solidFill>
                <a:cs typeface="Times New Roman" pitchFamily="18" charset="0"/>
              </a:rPr>
              <a:t>5.00 %</a:t>
            </a:r>
            <a:r>
              <a:rPr lang="en-US" altLang="en-US" sz="2400" smtClean="0">
                <a:solidFill>
                  <a:srgbClr val="003399"/>
                </a:solidFill>
                <a:cs typeface="Times New Roman" pitchFamily="18" charset="0"/>
              </a:rPr>
              <a:t>   Taxable Equivalent Yield</a:t>
            </a:r>
          </a:p>
          <a:p>
            <a:pPr eaLnBrk="1" hangingPunct="1">
              <a:buFontTx/>
              <a:buNone/>
            </a:pPr>
            <a:endParaRPr lang="en-US" altLang="en-US" sz="800" smtClean="0">
              <a:solidFill>
                <a:srgbClr val="003399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400" smtClean="0">
                <a:solidFill>
                  <a:srgbClr val="003399"/>
                </a:solidFill>
                <a:cs typeface="Times New Roman" pitchFamily="18" charset="0"/>
              </a:rPr>
              <a:t>• </a:t>
            </a:r>
            <a:r>
              <a:rPr lang="en-US" altLang="en-US" smtClean="0">
                <a:cs typeface="Times New Roman" pitchFamily="18" charset="0"/>
              </a:rPr>
              <a:t>Credit Considerations</a:t>
            </a:r>
          </a:p>
          <a:p>
            <a:pPr eaLnBrk="1" hangingPunct="1">
              <a:buFontTx/>
              <a:buNone/>
            </a:pPr>
            <a:r>
              <a:rPr lang="en-US" altLang="en-US" sz="2400" smtClean="0">
                <a:solidFill>
                  <a:srgbClr val="003399"/>
                </a:solidFill>
                <a:cs typeface="Times New Roman" pitchFamily="18" charset="0"/>
              </a:rPr>
              <a:t>		- Governments face less competition;</a:t>
            </a:r>
          </a:p>
          <a:p>
            <a:pPr eaLnBrk="1" hangingPunct="1">
              <a:buFontTx/>
              <a:buNone/>
            </a:pPr>
            <a:r>
              <a:rPr lang="en-US" altLang="en-US" sz="2400" smtClean="0">
                <a:solidFill>
                  <a:srgbClr val="003399"/>
                </a:solidFill>
                <a:cs typeface="Times New Roman" pitchFamily="18" charset="0"/>
              </a:rPr>
              <a:t>		- Governments may have better credit profiles; and</a:t>
            </a:r>
          </a:p>
          <a:p>
            <a:pPr eaLnBrk="1" hangingPunct="1">
              <a:buFontTx/>
              <a:buNone/>
            </a:pPr>
            <a:r>
              <a:rPr lang="en-US" altLang="en-US" sz="2400" smtClean="0">
                <a:solidFill>
                  <a:srgbClr val="003399"/>
                </a:solidFill>
                <a:cs typeface="Times New Roman" pitchFamily="18" charset="0"/>
              </a:rPr>
              <a:t>		- Governments may have better risk ratings.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85800" y="1828800"/>
            <a:ext cx="7772400" cy="426720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en-US" altLang="en-US" sz="1800">
              <a:solidFill>
                <a:srgbClr val="80008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8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1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4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7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0" dur="500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3" dur="500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6" dur="500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9" dur="500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2" dur="500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762000" y="533400"/>
            <a:ext cx="7772400" cy="11430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4000">
                <a:solidFill>
                  <a:srgbClr val="FF0000"/>
                </a:solidFill>
                <a:latin typeface="Tahoma" pitchFamily="34" charset="0"/>
              </a:rPr>
              <a:t>Typical Transaction Structures for Municipal Leases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685800" y="1828800"/>
            <a:ext cx="7772400" cy="4267200"/>
          </a:xfrm>
          <a:prstGeom prst="rect">
            <a:avLst/>
          </a:prstGeom>
          <a:noFill/>
          <a:ln w="38100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Lease-Purchase Agreement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- Secured by Equipment, Vehicles or Real Property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- Subject to Annual Appropriations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- Subject to Abatement re: Lack of Beneficial Use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- Master Lease with Schedules or Single Lease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- Terms 1-20 Years, typically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000" dirty="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Installment Payment Agreement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1000" dirty="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Lease Revenue Bond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- Secured by Rental Payments subject to Annual Appropriation</a:t>
            </a:r>
          </a:p>
          <a:p>
            <a:pPr lvl="1" eaLnBrk="1" hangingPunct="1">
              <a:spcBef>
                <a:spcPct val="0"/>
              </a:spcBef>
              <a:defRPr/>
            </a:pPr>
            <a:endParaRPr lang="en-US" altLang="en-US" sz="1000" dirty="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Certificates of Participation (“COPs”)</a:t>
            </a:r>
          </a:p>
          <a:p>
            <a:pPr lvl="1" eaLnBrk="1" hangingPunct="1">
              <a:spcBef>
                <a:spcPct val="0"/>
              </a:spcBef>
              <a:defRPr/>
            </a:pPr>
            <a:endParaRPr lang="en-US" altLang="en-US" sz="1000" dirty="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501(c)(3) Conduit Financings &amp; Industrial Revenue Bonds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- Lease/Sub-Lease or Loan/Sub-Loan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- Conduit is Non-Recourse; Borrower is Full-Recourse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3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337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337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337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1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4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0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3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6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9" dur="5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2" dur="500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5" dur="500"/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8" dur="500"/>
                                        <p:tgtEl>
                                          <p:spTgt spid="33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1" dur="500"/>
                                        <p:tgtEl>
                                          <p:spTgt spid="337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4" dur="500"/>
                                        <p:tgtEl>
                                          <p:spTgt spid="337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7" dur="500"/>
                                        <p:tgtEl>
                                          <p:spTgt spid="337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0" dur="500"/>
                                        <p:tgtEl>
                                          <p:spTgt spid="337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  <p:bldP spid="33795" grpId="1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09600" y="533400"/>
            <a:ext cx="8229600" cy="11430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3600">
                <a:solidFill>
                  <a:srgbClr val="FF0000"/>
                </a:solidFill>
                <a:latin typeface="Tahoma" pitchFamily="34" charset="0"/>
              </a:rPr>
              <a:t>Common Municipal Leasing Terms</a:t>
            </a: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609600" y="1752600"/>
            <a:ext cx="8305800" cy="487680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altLang="en-US" sz="1600">
                <a:solidFill>
                  <a:srgbClr val="FF0000"/>
                </a:solidFill>
                <a:latin typeface="Tahoma" pitchFamily="34" charset="0"/>
              </a:rPr>
              <a:t>Bank Qualified:</a:t>
            </a:r>
            <a:r>
              <a:rPr lang="en-US" altLang="en-US" sz="1600">
                <a:solidFill>
                  <a:srgbClr val="003399"/>
                </a:solidFill>
                <a:latin typeface="Tahoma" pitchFamily="34" charset="0"/>
              </a:rPr>
              <a:t>  	The Lessee expects to issue $10 Million or less in tax-exempt 		obligations during the calendar year.  The Lessee designates the 		Lease as a “qualified tax-exempt obligation.”</a:t>
            </a:r>
            <a:endParaRPr lang="en-US" altLang="en-US" sz="1600" b="1">
              <a:latin typeface="Tahoma" pitchFamily="34" charset="0"/>
            </a:endParaRPr>
          </a:p>
          <a:p>
            <a:pPr marL="342900" indent="-342900"/>
            <a:endParaRPr lang="en-US" altLang="en-US" sz="1000" b="1">
              <a:latin typeface="Tahoma" pitchFamily="34" charset="0"/>
            </a:endParaRPr>
          </a:p>
          <a:p>
            <a:pPr marL="342900" indent="-342900"/>
            <a:r>
              <a:rPr lang="en-US" altLang="en-US" sz="1600">
                <a:solidFill>
                  <a:srgbClr val="FF0000"/>
                </a:solidFill>
                <a:latin typeface="Tahoma" pitchFamily="34" charset="0"/>
              </a:rPr>
              <a:t>Non-Bank Qualified:</a:t>
            </a:r>
            <a:r>
              <a:rPr lang="en-US" altLang="en-US" sz="1600">
                <a:solidFill>
                  <a:srgbClr val="003399"/>
                </a:solidFill>
                <a:latin typeface="Tahoma" pitchFamily="34" charset="0"/>
              </a:rPr>
              <a:t>	The Lessee does </a:t>
            </a:r>
            <a:r>
              <a:rPr lang="en-US" altLang="en-US" sz="1600" u="sng">
                <a:solidFill>
                  <a:srgbClr val="003399"/>
                </a:solidFill>
                <a:latin typeface="Tahoma" pitchFamily="34" charset="0"/>
              </a:rPr>
              <a:t>not</a:t>
            </a:r>
            <a:r>
              <a:rPr lang="en-US" altLang="en-US" sz="1600">
                <a:solidFill>
                  <a:srgbClr val="003399"/>
                </a:solidFill>
                <a:latin typeface="Tahoma" pitchFamily="34" charset="0"/>
              </a:rPr>
              <a:t> designate the lease as Bank Qualified because 		the Lessee expects to issue more than $10 Million in calendar year.</a:t>
            </a:r>
          </a:p>
          <a:p>
            <a:pPr marL="342900" indent="-342900"/>
            <a:endParaRPr lang="en-US" altLang="en-US" sz="1000" b="1">
              <a:latin typeface="Tahoma" pitchFamily="34" charset="0"/>
            </a:endParaRPr>
          </a:p>
          <a:p>
            <a:pPr marL="342900" indent="-342900"/>
            <a:r>
              <a:rPr lang="en-US" altLang="en-US" sz="1600">
                <a:solidFill>
                  <a:srgbClr val="FF0000"/>
                </a:solidFill>
                <a:latin typeface="Tahoma" pitchFamily="34" charset="0"/>
              </a:rPr>
              <a:t>Private Activity:</a:t>
            </a:r>
            <a:r>
              <a:rPr lang="en-US" altLang="en-US" sz="1600">
                <a:solidFill>
                  <a:srgbClr val="003399"/>
                </a:solidFill>
                <a:latin typeface="Tahoma" pitchFamily="34" charset="0"/>
              </a:rPr>
              <a:t> 	Over 10% of the financed facility or equipment will be used by a 		private concern.</a:t>
            </a:r>
          </a:p>
          <a:p>
            <a:pPr marL="342900" indent="-342900"/>
            <a:r>
              <a:rPr lang="en-US" altLang="en-US" sz="1600">
                <a:solidFill>
                  <a:srgbClr val="003399"/>
                </a:solidFill>
                <a:latin typeface="Tahoma" pitchFamily="34" charset="0"/>
              </a:rPr>
              <a:t>		</a:t>
            </a:r>
          </a:p>
          <a:p>
            <a:pPr marL="342900" indent="-342900"/>
            <a:r>
              <a:rPr lang="en-US" altLang="en-US" sz="1600">
                <a:solidFill>
                  <a:srgbClr val="FF0000"/>
                </a:solidFill>
                <a:latin typeface="Tahoma" pitchFamily="34" charset="0"/>
              </a:rPr>
              <a:t>Non-Substitution:</a:t>
            </a:r>
            <a:r>
              <a:rPr lang="en-US" altLang="en-US" sz="1600">
                <a:solidFill>
                  <a:srgbClr val="003399"/>
                </a:solidFill>
                <a:latin typeface="Tahoma" pitchFamily="34" charset="0"/>
              </a:rPr>
              <a:t>    The Lessee is prohibited from replacing the collateral with similar 		assets for a period of time following a non-appropriation.</a:t>
            </a:r>
          </a:p>
          <a:p>
            <a:pPr marL="2057400" lvl="4" indent="-228600">
              <a:buFont typeface="Wingdings" pitchFamily="2" charset="2"/>
              <a:buNone/>
            </a:pPr>
            <a:r>
              <a:rPr lang="en-US" altLang="en-US" sz="1600">
                <a:solidFill>
                  <a:srgbClr val="003399"/>
                </a:solidFill>
                <a:latin typeface="Tahoma" pitchFamily="34" charset="0"/>
              </a:rPr>
              <a:t>		</a:t>
            </a:r>
            <a:r>
              <a:rPr lang="en-US" altLang="en-US" sz="1600" b="1">
                <a:solidFill>
                  <a:srgbClr val="003399"/>
                </a:solidFill>
                <a:latin typeface="Tahoma" pitchFamily="34" charset="0"/>
              </a:rPr>
              <a:t>- Courts have determined that a Non-Substitution 	clause may cause the Lease to be INVALID.</a:t>
            </a:r>
            <a:endParaRPr lang="en-US" altLang="en-US" sz="1600" b="1">
              <a:latin typeface="Tahoma" pitchFamily="34" charset="0"/>
            </a:endParaRPr>
          </a:p>
          <a:p>
            <a:pPr marL="2057400" lvl="4" indent="-228600">
              <a:buFont typeface="Wingdings" pitchFamily="2" charset="2"/>
              <a:buNone/>
            </a:pPr>
            <a:r>
              <a:rPr lang="en-US" altLang="en-US" sz="1600">
                <a:solidFill>
                  <a:srgbClr val="003399"/>
                </a:solidFill>
                <a:latin typeface="Tahoma" pitchFamily="34" charset="0"/>
              </a:rPr>
              <a:t>	</a:t>
            </a:r>
          </a:p>
          <a:p>
            <a:pPr marL="342900" indent="-342900"/>
            <a:r>
              <a:rPr lang="en-US" altLang="en-US" sz="1600">
                <a:solidFill>
                  <a:srgbClr val="FF0000"/>
                </a:solidFill>
                <a:latin typeface="Tahoma" pitchFamily="34" charset="0"/>
              </a:rPr>
              <a:t>Reimbursement Resolution:</a:t>
            </a:r>
            <a:r>
              <a:rPr lang="en-US" altLang="en-US" sz="1600">
                <a:solidFill>
                  <a:srgbClr val="003399"/>
                </a:solidFill>
                <a:latin typeface="Tahoma" pitchFamily="34" charset="0"/>
              </a:rPr>
              <a:t>  Allows a Lessee to reimburse prior cash outlays from bond or 		lease proceeds.  Reimbursement is valid for expenditures made up to 		60 days prior to the resolution, but not later than 3 years after the 		expenditure.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9" dur="500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" dur="500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5" dur="500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8" dur="500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4" dur="500"/>
                                        <p:tgtEl>
                                          <p:spTgt spid="675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09600" y="533400"/>
            <a:ext cx="8229600" cy="11430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3600">
                <a:solidFill>
                  <a:srgbClr val="FF0000"/>
                </a:solidFill>
                <a:latin typeface="Tahoma" pitchFamily="34" charset="0"/>
              </a:rPr>
              <a:t>Common Municipal Leasing Terms</a:t>
            </a:r>
          </a:p>
          <a:p>
            <a:pPr algn="ctr"/>
            <a:r>
              <a:rPr lang="en-US" altLang="en-US" sz="3600">
                <a:solidFill>
                  <a:srgbClr val="FF0000"/>
                </a:solidFill>
                <a:latin typeface="Tahoma" pitchFamily="34" charset="0"/>
              </a:rPr>
              <a:t>(Continued)</a:t>
            </a: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609600" y="1752600"/>
            <a:ext cx="8305800" cy="487680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altLang="en-US" sz="1600">
                <a:solidFill>
                  <a:srgbClr val="FF0000"/>
                </a:solidFill>
                <a:latin typeface="Tahoma" pitchFamily="34" charset="0"/>
              </a:rPr>
              <a:t>Essentiality:</a:t>
            </a:r>
            <a:r>
              <a:rPr lang="en-US" altLang="en-US" sz="1600">
                <a:solidFill>
                  <a:srgbClr val="003399"/>
                </a:solidFill>
                <a:latin typeface="Tahoma" pitchFamily="34" charset="0"/>
              </a:rPr>
              <a:t>  	A relative term that describes how important the asset is to the 		Lessee’s operations or services, with a higher degree of essentiality 		deemed to potentially reduce the risk of non-appropriation.</a:t>
            </a:r>
            <a:endParaRPr lang="en-US" altLang="en-US" sz="1600" b="1">
              <a:latin typeface="Tahoma" pitchFamily="34" charset="0"/>
            </a:endParaRPr>
          </a:p>
          <a:p>
            <a:pPr marL="342900" indent="-342900"/>
            <a:endParaRPr lang="en-US" altLang="en-US" sz="1000" b="1">
              <a:latin typeface="Tahoma" pitchFamily="34" charset="0"/>
            </a:endParaRPr>
          </a:p>
          <a:p>
            <a:pPr marL="342900" indent="-342900"/>
            <a:r>
              <a:rPr lang="en-US" altLang="en-US" sz="1600">
                <a:solidFill>
                  <a:srgbClr val="FF0000"/>
                </a:solidFill>
                <a:latin typeface="Tahoma" pitchFamily="34" charset="0"/>
              </a:rPr>
              <a:t>Appropriation:</a:t>
            </a:r>
            <a:r>
              <a:rPr lang="en-US" altLang="en-US" sz="1600">
                <a:solidFill>
                  <a:srgbClr val="003399"/>
                </a:solidFill>
                <a:latin typeface="Tahoma" pitchFamily="34" charset="0"/>
              </a:rPr>
              <a:t> 	An official act by a Lessee to approve (by budget) an expenditure of 		funds (including Lease rental payments) during a fiscal year.</a:t>
            </a:r>
          </a:p>
          <a:p>
            <a:pPr marL="342900" indent="-342900"/>
            <a:endParaRPr lang="en-US" altLang="en-US" sz="1000">
              <a:solidFill>
                <a:srgbClr val="003399"/>
              </a:solidFill>
              <a:latin typeface="Tahoma" pitchFamily="34" charset="0"/>
            </a:endParaRPr>
          </a:p>
          <a:p>
            <a:pPr marL="342900" indent="-342900"/>
            <a:r>
              <a:rPr lang="en-US" altLang="en-US" sz="1600">
                <a:solidFill>
                  <a:srgbClr val="FF0000"/>
                </a:solidFill>
                <a:latin typeface="Tahoma" pitchFamily="34" charset="0"/>
              </a:rPr>
              <a:t>Non-Appropriation:</a:t>
            </a:r>
            <a:r>
              <a:rPr lang="en-US" altLang="en-US" sz="1600">
                <a:solidFill>
                  <a:srgbClr val="003399"/>
                </a:solidFill>
                <a:latin typeface="Tahoma" pitchFamily="34" charset="0"/>
              </a:rPr>
              <a:t> 	The Lessee fails to appropriate sufficient funds to make the rental 		payments due under the Lease, and elects to terminate the Lease.</a:t>
            </a:r>
          </a:p>
          <a:p>
            <a:pPr marL="342900" indent="-342900"/>
            <a:endParaRPr lang="en-US" altLang="en-US" sz="1000">
              <a:solidFill>
                <a:srgbClr val="003399"/>
              </a:solidFill>
              <a:latin typeface="Tahoma" pitchFamily="34" charset="0"/>
            </a:endParaRPr>
          </a:p>
          <a:p>
            <a:pPr marL="342900" indent="-342900"/>
            <a:r>
              <a:rPr lang="en-US" altLang="en-US" sz="1600">
                <a:solidFill>
                  <a:srgbClr val="FF0000"/>
                </a:solidFill>
                <a:latin typeface="Tahoma" pitchFamily="34" charset="0"/>
              </a:rPr>
              <a:t>Current Expense:	</a:t>
            </a:r>
            <a:r>
              <a:rPr lang="en-US" altLang="en-US" sz="1600">
                <a:solidFill>
                  <a:srgbClr val="003399"/>
                </a:solidFill>
                <a:latin typeface="Tahoma" pitchFamily="34" charset="0"/>
              </a:rPr>
              <a:t>Lease rental payments are a “current expense” of the Lessee because 		the rental payments, absent continued appropriations, are a “current” 		year obligation only, and are an operating “expense”, not a Debt.</a:t>
            </a:r>
          </a:p>
          <a:p>
            <a:pPr marL="342900" indent="-342900"/>
            <a:endParaRPr lang="en-US" altLang="en-US" sz="100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/>
            <a:r>
              <a:rPr lang="en-US" altLang="en-US" sz="1600">
                <a:solidFill>
                  <a:srgbClr val="FF0000"/>
                </a:solidFill>
                <a:latin typeface="Tahoma" pitchFamily="34" charset="0"/>
              </a:rPr>
              <a:t>Purchase Price:	</a:t>
            </a:r>
            <a:r>
              <a:rPr lang="en-US" altLang="en-US" sz="1600">
                <a:solidFill>
                  <a:srgbClr val="003399"/>
                </a:solidFill>
                <a:latin typeface="Tahoma" pitchFamily="34" charset="0"/>
              </a:rPr>
              <a:t>The prepayment amount required for the Lessee to payoff the Lease 		in advance of its maturity date, typically expressed as principal 		outstanding plus a premium (if any).</a:t>
            </a:r>
            <a:endParaRPr lang="en-US" altLang="en-US" sz="1000">
              <a:solidFill>
                <a:srgbClr val="003399"/>
              </a:solidFill>
              <a:latin typeface="Tahoma" pitchFamily="34" charset="0"/>
            </a:endParaRPr>
          </a:p>
          <a:p>
            <a:pPr marL="342900" indent="-342900"/>
            <a:endParaRPr lang="en-US" altLang="en-US" sz="1000">
              <a:solidFill>
                <a:srgbClr val="003399"/>
              </a:solidFill>
              <a:latin typeface="Tahoma" pitchFamily="34" charset="0"/>
            </a:endParaRPr>
          </a:p>
          <a:p>
            <a:pPr marL="342900" indent="-342900"/>
            <a:r>
              <a:rPr lang="en-US" altLang="en-US" sz="1600">
                <a:solidFill>
                  <a:schemeClr val="hlink"/>
                </a:solidFill>
                <a:latin typeface="Tahoma" pitchFamily="34" charset="0"/>
              </a:rPr>
              <a:t>Firm Term Lease:</a:t>
            </a:r>
            <a:r>
              <a:rPr lang="en-US" altLang="en-US" sz="1600">
                <a:solidFill>
                  <a:srgbClr val="003399"/>
                </a:solidFill>
                <a:latin typeface="Tahoma" pitchFamily="34" charset="0"/>
              </a:rPr>
              <a:t>	A Lease that is </a:t>
            </a:r>
            <a:r>
              <a:rPr lang="en-US" altLang="en-US" sz="1600" u="sng">
                <a:solidFill>
                  <a:srgbClr val="003399"/>
                </a:solidFill>
                <a:latin typeface="Tahoma" pitchFamily="34" charset="0"/>
              </a:rPr>
              <a:t>not</a:t>
            </a:r>
            <a:r>
              <a:rPr lang="en-US" altLang="en-US" sz="1600">
                <a:solidFill>
                  <a:srgbClr val="003399"/>
                </a:solidFill>
                <a:latin typeface="Tahoma" pitchFamily="34" charset="0"/>
              </a:rPr>
              <a:t> subject to annual appropriation.</a:t>
            </a:r>
          </a:p>
          <a:p>
            <a:pPr marL="342900" indent="-342900"/>
            <a:endParaRPr lang="en-US" altLang="en-US" sz="1000">
              <a:solidFill>
                <a:srgbClr val="003399"/>
              </a:solidFill>
              <a:latin typeface="Tahoma" pitchFamily="34" charset="0"/>
            </a:endParaRPr>
          </a:p>
          <a:p>
            <a:pPr marL="342900" indent="-342900"/>
            <a:r>
              <a:rPr lang="en-US" altLang="en-US" sz="1600">
                <a:solidFill>
                  <a:schemeClr val="hlink"/>
                </a:solidFill>
                <a:latin typeface="Tahoma" pitchFamily="34" charset="0"/>
              </a:rPr>
              <a:t>Abatement:</a:t>
            </a:r>
            <a:r>
              <a:rPr lang="en-US" altLang="en-US" sz="1600">
                <a:solidFill>
                  <a:srgbClr val="003399"/>
                </a:solidFill>
                <a:latin typeface="Tahoma" pitchFamily="34" charset="0"/>
              </a:rPr>
              <a:t>	Ability of Lessee to discontinue making rental payments during a 		period in which Lessee does not have beneficial use of asset financed.</a:t>
            </a:r>
          </a:p>
          <a:p>
            <a:pPr marL="342900" indent="-342900"/>
            <a:endParaRPr lang="en-US" altLang="en-US" sz="1800">
              <a:solidFill>
                <a:srgbClr val="003399"/>
              </a:solidFill>
              <a:latin typeface="Tahoma" pitchFamily="34" charset="0"/>
            </a:endParaRPr>
          </a:p>
          <a:p>
            <a:pPr marL="342900" indent="-342900"/>
            <a:endParaRPr lang="en-US" altLang="en-US" sz="1800">
              <a:solidFill>
                <a:srgbClr val="00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7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9" dur="500"/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675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5" dur="500"/>
                                        <p:tgtEl>
                                          <p:spTgt spid="675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allAtOnce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533400"/>
            <a:ext cx="7772400" cy="11430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3600">
                <a:solidFill>
                  <a:srgbClr val="FF0000"/>
                </a:solidFill>
                <a:latin typeface="Tahoma" pitchFamily="34" charset="0"/>
              </a:rPr>
              <a:t>Municipal Leasing</a:t>
            </a:r>
          </a:p>
          <a:p>
            <a:pPr algn="ctr"/>
            <a:r>
              <a:rPr lang="en-US" altLang="en-US" sz="3600">
                <a:solidFill>
                  <a:srgbClr val="FF0000"/>
                </a:solidFill>
                <a:latin typeface="Tahoma" pitchFamily="34" charset="0"/>
              </a:rPr>
              <a:t>Credit Considerations</a:t>
            </a: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762000" y="1905000"/>
            <a:ext cx="7772400" cy="449580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500">
                <a:solidFill>
                  <a:srgbClr val="003399"/>
                </a:solidFill>
                <a:latin typeface="Tahoma" pitchFamily="34" charset="0"/>
              </a:rPr>
              <a:t>1) Essential Purpose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500">
                <a:solidFill>
                  <a:srgbClr val="003399"/>
                </a:solidFill>
                <a:latin typeface="Tahoma" pitchFamily="34" charset="0"/>
              </a:rPr>
              <a:t>	A. Essentiality of the Collateral to the Service Provided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500">
                <a:solidFill>
                  <a:srgbClr val="003399"/>
                </a:solidFill>
                <a:latin typeface="Tahoma" pitchFamily="34" charset="0"/>
              </a:rPr>
              <a:t>	B. Essentiality of the Service Provided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500">
                <a:solidFill>
                  <a:srgbClr val="003399"/>
                </a:solidFill>
                <a:latin typeface="Tahoma" pitchFamily="34" charset="0"/>
              </a:rPr>
              <a:t>	C. Lessee Difficulty re: Foregoing the Collateral or Service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en-US" altLang="en-US" sz="600">
              <a:solidFill>
                <a:srgbClr val="003399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500">
                <a:solidFill>
                  <a:srgbClr val="003399"/>
                </a:solidFill>
                <a:latin typeface="Tahoma" pitchFamily="34" charset="0"/>
              </a:rPr>
              <a:t>2) Financial Capacity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AutoNum type="alphaUcPeriod"/>
            </a:pPr>
            <a:r>
              <a:rPr lang="en-US" altLang="en-US" sz="1500">
                <a:solidFill>
                  <a:srgbClr val="003399"/>
                </a:solidFill>
                <a:latin typeface="Tahoma" pitchFamily="34" charset="0"/>
              </a:rPr>
              <a:t>General Analysis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FontTx/>
              <a:buAutoNum type="romanUcPeriod"/>
            </a:pPr>
            <a:r>
              <a:rPr lang="en-US" altLang="en-US" sz="1500">
                <a:solidFill>
                  <a:srgbClr val="003399"/>
                </a:solidFill>
                <a:latin typeface="Tahoma" pitchFamily="34" charset="0"/>
              </a:rPr>
              <a:t>Assessed Valuation &amp; Tax Rates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FontTx/>
              <a:buAutoNum type="romanUcPeriod"/>
            </a:pPr>
            <a:r>
              <a:rPr lang="en-US" altLang="en-US" sz="1500">
                <a:solidFill>
                  <a:srgbClr val="003399"/>
                </a:solidFill>
                <a:latin typeface="Tahoma" pitchFamily="34" charset="0"/>
              </a:rPr>
              <a:t>Demographic Trends (Population, Employment, Wealth, etc.)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FontTx/>
              <a:buAutoNum type="romanUcPeriod"/>
            </a:pPr>
            <a:r>
              <a:rPr lang="en-US" altLang="en-US" sz="1500">
                <a:solidFill>
                  <a:srgbClr val="003399"/>
                </a:solidFill>
                <a:latin typeface="Tahoma" pitchFamily="34" charset="0"/>
              </a:rPr>
              <a:t>Available Funds or Liquidity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AutoNum type="alphaUcPeriod"/>
            </a:pPr>
            <a:r>
              <a:rPr lang="en-US" altLang="en-US" sz="1500">
                <a:solidFill>
                  <a:srgbClr val="003399"/>
                </a:solidFill>
                <a:latin typeface="Tahoma" pitchFamily="34" charset="0"/>
              </a:rPr>
              <a:t>Revenue Specific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FontTx/>
              <a:buAutoNum type="romanUcPeriod"/>
            </a:pPr>
            <a:r>
              <a:rPr lang="en-US" altLang="en-US" sz="1500">
                <a:solidFill>
                  <a:srgbClr val="003399"/>
                </a:solidFill>
                <a:latin typeface="Tahoma" pitchFamily="34" charset="0"/>
              </a:rPr>
              <a:t>Sources &amp; Stability of Revenue Pledged</a:t>
            </a:r>
          </a:p>
          <a:p>
            <a:pPr marL="2057400" lvl="4" indent="-228600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en-US" sz="1500">
                <a:solidFill>
                  <a:srgbClr val="003399"/>
                </a:solidFill>
                <a:latin typeface="Tahoma" pitchFamily="34" charset="0"/>
              </a:rPr>
              <a:t>Taxes (Property, Sales, Hotel, Income, etc.)</a:t>
            </a:r>
          </a:p>
          <a:p>
            <a:pPr marL="2057400" lvl="4" indent="-228600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en-US" sz="1500">
                <a:solidFill>
                  <a:srgbClr val="003399"/>
                </a:solidFill>
                <a:latin typeface="Tahoma" pitchFamily="34" charset="0"/>
              </a:rPr>
              <a:t>Utility (Water, Gas, Electric, Telecom)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en-US" altLang="en-US" sz="600">
              <a:solidFill>
                <a:srgbClr val="003399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500">
                <a:solidFill>
                  <a:srgbClr val="003399"/>
                </a:solidFill>
                <a:latin typeface="Tahoma" pitchFamily="34" charset="0"/>
              </a:rPr>
              <a:t>3) Debt &amp; Pension Load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AutoNum type="alphaUcPeriod"/>
            </a:pPr>
            <a:r>
              <a:rPr lang="en-US" altLang="en-US" sz="1500">
                <a:solidFill>
                  <a:srgbClr val="003399"/>
                </a:solidFill>
                <a:latin typeface="Tahoma" pitchFamily="34" charset="0"/>
              </a:rPr>
              <a:t>Debt Obligations, Covenants &amp; Capacity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AutoNum type="alphaUcPeriod"/>
            </a:pPr>
            <a:r>
              <a:rPr lang="en-US" altLang="en-US" sz="1500">
                <a:solidFill>
                  <a:srgbClr val="003399"/>
                </a:solidFill>
                <a:latin typeface="Tahoma" pitchFamily="34" charset="0"/>
              </a:rPr>
              <a:t>Funding Level of Pension Obligations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AutoNum type="alphaUcPeriod"/>
            </a:pPr>
            <a:r>
              <a:rPr lang="en-US" altLang="en-US" sz="1500">
                <a:solidFill>
                  <a:srgbClr val="003399"/>
                </a:solidFill>
                <a:latin typeface="Tahoma" pitchFamily="34" charset="0"/>
              </a:rPr>
              <a:t>Potential “Crowding-Out” Effect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4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7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0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3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6" dur="500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9" dur="500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2" dur="500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5" dur="500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8" dur="500"/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1" dur="500"/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4" dur="500"/>
                                        <p:tgtEl>
                                          <p:spTgt spid="68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7" dur="500"/>
                                        <p:tgtEl>
                                          <p:spTgt spid="68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0" dur="500"/>
                                        <p:tgtEl>
                                          <p:spTgt spid="686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3" dur="500"/>
                                        <p:tgtEl>
                                          <p:spTgt spid="686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6" dur="500"/>
                                        <p:tgtEl>
                                          <p:spTgt spid="686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9" dur="500"/>
                                        <p:tgtEl>
                                          <p:spTgt spid="686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2" dur="500"/>
                                        <p:tgtEl>
                                          <p:spTgt spid="686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5" dur="500"/>
                                        <p:tgtEl>
                                          <p:spTgt spid="686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5800" y="533400"/>
            <a:ext cx="7772400" cy="11430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3600">
                <a:solidFill>
                  <a:srgbClr val="FF0000"/>
                </a:solidFill>
                <a:latin typeface="Tahoma" pitchFamily="34" charset="0"/>
              </a:rPr>
              <a:t>Municipal Leasing</a:t>
            </a:r>
          </a:p>
          <a:p>
            <a:pPr algn="ctr"/>
            <a:r>
              <a:rPr lang="en-US" altLang="en-US" sz="3600">
                <a:solidFill>
                  <a:srgbClr val="FF0000"/>
                </a:solidFill>
                <a:latin typeface="Tahoma" pitchFamily="34" charset="0"/>
              </a:rPr>
              <a:t>Documentation Considerations</a:t>
            </a: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762000" y="1905000"/>
            <a:ext cx="7772400" cy="449580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C00000"/>
                </a:solidFill>
                <a:latin typeface="Tahoma" pitchFamily="34" charset="0"/>
              </a:rPr>
              <a:t>STANDARD EQUIPMENT OR VEHICLE LEASE DOCUMENTS: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Resolution or Ordinance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- Authorizing Asset Purchase and Lease Financing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Municipal or General Certificate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- Incumbency Certificate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Lease-Purchase Agreement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- Equipment Schedule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- Rental Payment Schedule (including Purchase Price)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Escrow Agreement (if construction/implementation is required)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Delivery &amp; Acceptance Certificate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Attorney’s Opinion (Legal, Valid, Binding &amp; Enforceable)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IRS 8038-G Form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- Lessee’s Legal Name &amp; Address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- Lessee’s Taxpayer ID #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Proof of Insurance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UCC-1 Financing Statement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0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3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6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9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2" dur="5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7" dur="500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0" dur="500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3" dur="500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6" dur="500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9" dur="500"/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2" dur="500"/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5" dur="500"/>
                                        <p:tgtEl>
                                          <p:spTgt spid="68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8" dur="500"/>
                                        <p:tgtEl>
                                          <p:spTgt spid="68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1" dur="500"/>
                                        <p:tgtEl>
                                          <p:spTgt spid="686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4" dur="500"/>
                                        <p:tgtEl>
                                          <p:spTgt spid="686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7" dur="500"/>
                                        <p:tgtEl>
                                          <p:spTgt spid="686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0" dur="500"/>
                                        <p:tgtEl>
                                          <p:spTgt spid="686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allAtOnce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533400"/>
            <a:ext cx="7772400" cy="11430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3600">
                <a:solidFill>
                  <a:srgbClr val="FF0000"/>
                </a:solidFill>
                <a:latin typeface="Tahoma" pitchFamily="34" charset="0"/>
              </a:rPr>
              <a:t>Municipal Leasing</a:t>
            </a:r>
          </a:p>
          <a:p>
            <a:pPr algn="ctr"/>
            <a:r>
              <a:rPr lang="en-US" altLang="en-US" sz="3600">
                <a:solidFill>
                  <a:srgbClr val="FF0000"/>
                </a:solidFill>
                <a:latin typeface="Tahoma" pitchFamily="34" charset="0"/>
              </a:rPr>
              <a:t>Documentation Considerations </a:t>
            </a:r>
            <a:r>
              <a:rPr lang="en-US" altLang="en-US" sz="3200">
                <a:solidFill>
                  <a:srgbClr val="FF0000"/>
                </a:solidFill>
                <a:latin typeface="Tahoma" pitchFamily="34" charset="0"/>
              </a:rPr>
              <a:t>(Cont.)</a:t>
            </a: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762000" y="1905000"/>
            <a:ext cx="7772400" cy="449580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C00000"/>
                </a:solidFill>
                <a:latin typeface="Tahoma" pitchFamily="34" charset="0"/>
              </a:rPr>
              <a:t>OTHER POTENTIAL DOCUMENTS: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Bank Qualified Certificate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800" dirty="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Essentiality Certificate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800" dirty="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Project Bonding by Contractor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800" dirty="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Tax Certificate &amp; Tax Opinion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- Matter of Lessor Preference or Policy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- Decision often based on Lease Size or Complexity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en-US" altLang="en-US" sz="800" dirty="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Real Property or Leasehold Interests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- Survey			- Appraisal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- Environmental		- Title Report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- Flood Insurance		- Recording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en-US" altLang="en-US" sz="800" dirty="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Statutory Limitations (Late Payment Fees, Default Rates, Liability Caps)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800" dirty="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Assignment Agreement and Notice of Assignment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8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1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4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7" dur="500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0" dur="500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3" dur="500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6" dur="500"/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9" dur="500"/>
                                        <p:tgtEl>
                                          <p:spTgt spid="68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2" dur="500"/>
                                        <p:tgtEl>
                                          <p:spTgt spid="68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5" dur="500"/>
                                        <p:tgtEl>
                                          <p:spTgt spid="686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8" dur="500"/>
                                        <p:tgtEl>
                                          <p:spTgt spid="686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1" dur="500"/>
                                        <p:tgtEl>
                                          <p:spTgt spid="686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4" dur="500"/>
                                        <p:tgtEl>
                                          <p:spTgt spid="686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686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3399"/>
          </a:solidFill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rgbClr val="FF0000"/>
                </a:solidFill>
                <a:latin typeface="Tahoma" pitchFamily="34" charset="0"/>
              </a:rPr>
              <a:t>How do State &amp; Local Governments Traditionally Raise Capital?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en-US" altLang="en-US" sz="2400" dirty="0" smtClean="0">
                <a:solidFill>
                  <a:srgbClr val="003399"/>
                </a:solidFill>
              </a:rPr>
              <a:t>Establish Fees or User Charges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en-US" altLang="en-US" sz="2400" dirty="0" smtClean="0">
                <a:solidFill>
                  <a:srgbClr val="003399"/>
                </a:solidFill>
              </a:rPr>
              <a:t>Levy Property Taxes or Other Taxes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en-US" altLang="en-US" sz="2400" dirty="0" smtClean="0">
                <a:solidFill>
                  <a:srgbClr val="003399"/>
                </a:solidFill>
              </a:rPr>
              <a:t>Borrow Money (Bonds, Notes, &amp; Other Obligations)</a:t>
            </a:r>
          </a:p>
          <a:p>
            <a:pPr marL="1295400" lvl="2" indent="-381000" eaLnBrk="1" hangingPunct="1">
              <a:buFontTx/>
              <a:buNone/>
              <a:defRPr/>
            </a:pPr>
            <a:r>
              <a:rPr lang="en-US" altLang="en-US" sz="2000" dirty="0" smtClean="0"/>
              <a:t>• General Obligation</a:t>
            </a:r>
          </a:p>
          <a:p>
            <a:pPr marL="1828800" lvl="3" indent="-457200" eaLnBrk="1" hangingPunct="1">
              <a:buFontTx/>
              <a:buAutoNum type="arabicPeriod"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Full Faith and Credit</a:t>
            </a:r>
          </a:p>
          <a:p>
            <a:pPr marL="1828800" lvl="3" indent="-457200" eaLnBrk="1" hangingPunct="1">
              <a:buFontTx/>
              <a:buAutoNum type="arabicPeriod"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Secured by Property (“Ad Valorem”) Taxes</a:t>
            </a:r>
          </a:p>
          <a:p>
            <a:pPr marL="1295400" lvl="2" indent="-381000" eaLnBrk="1" hangingPunct="1">
              <a:buFontTx/>
              <a:buNone/>
              <a:defRPr/>
            </a:pPr>
            <a:r>
              <a:rPr lang="en-US" altLang="en-US" sz="2000" dirty="0" smtClean="0"/>
              <a:t>• Revenue Backed </a:t>
            </a:r>
          </a:p>
          <a:p>
            <a:pPr marL="1714500" lvl="3" indent="-342900" eaLnBrk="1" hangingPunct="1">
              <a:buFontTx/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1.    Water &amp; Sewer</a:t>
            </a:r>
          </a:p>
          <a:p>
            <a:pPr marL="1714500" lvl="3" indent="-342900" eaLnBrk="1" hangingPunct="1">
              <a:buFontTx/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2.    Sales Tax</a:t>
            </a:r>
            <a:endParaRPr lang="en-US" altLang="en-US" sz="2400" dirty="0" smtClean="0">
              <a:solidFill>
                <a:srgbClr val="003399"/>
              </a:solidFill>
            </a:endParaRPr>
          </a:p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en-US" altLang="en-US" sz="2400" dirty="0" smtClean="0"/>
              <a:t>		</a:t>
            </a:r>
            <a:endParaRPr lang="en-US" alt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685800" y="1828800"/>
            <a:ext cx="7772400" cy="426720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en-US" altLang="en-US" sz="1800">
              <a:solidFill>
                <a:srgbClr val="80008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533400"/>
            <a:ext cx="7772400" cy="11430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3600">
                <a:solidFill>
                  <a:srgbClr val="FF0000"/>
                </a:solidFill>
                <a:latin typeface="Tahoma" pitchFamily="34" charset="0"/>
              </a:rPr>
              <a:t>Municipal Leasing Issues &amp; Trends</a:t>
            </a: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762000" y="1905000"/>
            <a:ext cx="7696200" cy="449580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altLang="en-US" sz="2000" u="sng">
                <a:solidFill>
                  <a:srgbClr val="003399"/>
                </a:solidFill>
                <a:latin typeface="Tahoma" pitchFamily="34" charset="0"/>
              </a:rPr>
              <a:t>Pre 9/11 and Pre-2008 Financial Crisis</a:t>
            </a:r>
            <a:r>
              <a:rPr lang="en-US" altLang="en-US" sz="2000">
                <a:solidFill>
                  <a:srgbClr val="003399"/>
                </a:solidFill>
                <a:latin typeface="Tahoma" pitchFamily="34" charset="0"/>
              </a:rPr>
              <a:t>:</a:t>
            </a:r>
          </a:p>
          <a:p>
            <a:pPr marL="742950" lvl="1" indent="-285750">
              <a:buFontTx/>
              <a:buChar char="–"/>
            </a:pPr>
            <a:r>
              <a:rPr lang="en-US" altLang="en-US" sz="2000">
                <a:solidFill>
                  <a:srgbClr val="FF0000"/>
                </a:solidFill>
                <a:latin typeface="Tahoma" pitchFamily="34" charset="0"/>
              </a:rPr>
              <a:t>Cash-rich governments with large reserves;</a:t>
            </a:r>
          </a:p>
          <a:p>
            <a:pPr marL="742950" lvl="1" indent="-285750">
              <a:buFontTx/>
              <a:buChar char="–"/>
            </a:pPr>
            <a:r>
              <a:rPr lang="en-US" altLang="en-US" sz="2000">
                <a:solidFill>
                  <a:srgbClr val="FF0000"/>
                </a:solidFill>
                <a:latin typeface="Tahoma" pitchFamily="34" charset="0"/>
              </a:rPr>
              <a:t>Bond issues easy to pass in good economic times; and</a:t>
            </a:r>
          </a:p>
          <a:p>
            <a:pPr marL="742950" lvl="1" indent="-285750">
              <a:buFontTx/>
              <a:buChar char="–"/>
            </a:pPr>
            <a:r>
              <a:rPr lang="en-US" altLang="en-US" sz="2000">
                <a:solidFill>
                  <a:srgbClr val="FF0000"/>
                </a:solidFill>
                <a:latin typeface="Tahoma" pitchFamily="34" charset="0"/>
              </a:rPr>
              <a:t>Few defaults since Great Depression of 1930s.</a:t>
            </a:r>
          </a:p>
          <a:p>
            <a:pPr marL="342900" indent="-342900"/>
            <a:r>
              <a:rPr lang="en-US" altLang="en-US" sz="2000" u="sng">
                <a:solidFill>
                  <a:srgbClr val="003399"/>
                </a:solidFill>
                <a:latin typeface="Tahoma" pitchFamily="34" charset="0"/>
              </a:rPr>
              <a:t>Since Then:</a:t>
            </a:r>
          </a:p>
          <a:p>
            <a:pPr marL="742950" lvl="1" indent="-285750">
              <a:buFontTx/>
              <a:buChar char="–"/>
            </a:pPr>
            <a:r>
              <a:rPr lang="en-US" altLang="en-US" sz="2000">
                <a:solidFill>
                  <a:srgbClr val="FF0000"/>
                </a:solidFill>
                <a:latin typeface="Tahoma" pitchFamily="34" charset="0"/>
              </a:rPr>
              <a:t>Weak economic recovery;</a:t>
            </a:r>
          </a:p>
          <a:p>
            <a:pPr marL="742950" lvl="1" indent="-285750">
              <a:buFontTx/>
              <a:buChar char="–"/>
            </a:pPr>
            <a:r>
              <a:rPr lang="en-US" altLang="en-US" sz="2000">
                <a:solidFill>
                  <a:srgbClr val="FF0000"/>
                </a:solidFill>
                <a:latin typeface="Tahoma" pitchFamily="34" charset="0"/>
              </a:rPr>
              <a:t>Depleted, albeit recovering, governmental reserves;</a:t>
            </a:r>
          </a:p>
          <a:p>
            <a:pPr marL="742950" lvl="1" indent="-285750">
              <a:buFontTx/>
              <a:buChar char="–"/>
            </a:pPr>
            <a:r>
              <a:rPr lang="en-US" altLang="en-US" sz="2000">
                <a:solidFill>
                  <a:srgbClr val="FF0000"/>
                </a:solidFill>
                <a:latin typeface="Tahoma" pitchFamily="34" charset="0"/>
              </a:rPr>
              <a:t>Several large defaults led to bond market uncertainty;</a:t>
            </a:r>
          </a:p>
          <a:p>
            <a:pPr marL="742950" lvl="1" indent="-285750">
              <a:buFontTx/>
              <a:buChar char="–"/>
            </a:pPr>
            <a:r>
              <a:rPr lang="en-US" altLang="en-US" sz="2000">
                <a:solidFill>
                  <a:srgbClr val="FF0000"/>
                </a:solidFill>
                <a:latin typeface="Tahoma" pitchFamily="34" charset="0"/>
              </a:rPr>
              <a:t>Regulations driving bond complexity &amp; expense; and</a:t>
            </a:r>
          </a:p>
          <a:p>
            <a:pPr marL="742950" lvl="1" indent="-285750">
              <a:buFontTx/>
              <a:buChar char="–"/>
            </a:pPr>
            <a:r>
              <a:rPr lang="en-US" altLang="en-US" sz="2000">
                <a:solidFill>
                  <a:srgbClr val="FF0000"/>
                </a:solidFill>
                <a:latin typeface="Tahoma" pitchFamily="34" charset="0"/>
              </a:rPr>
              <a:t>Rising pension and OPEB obligations.</a:t>
            </a:r>
          </a:p>
          <a:p>
            <a:pPr marL="342900" indent="-342900"/>
            <a:r>
              <a:rPr lang="en-US" altLang="en-US" sz="2000" u="sng">
                <a:solidFill>
                  <a:srgbClr val="003399"/>
                </a:solidFill>
                <a:latin typeface="Tahoma" pitchFamily="34" charset="0"/>
              </a:rPr>
              <a:t>The Result – Increased Governmental Demand For:</a:t>
            </a:r>
          </a:p>
          <a:p>
            <a:pPr marL="742950" lvl="1" indent="-285750">
              <a:buFontTx/>
              <a:buChar char="–"/>
            </a:pPr>
            <a:r>
              <a:rPr lang="en-US" altLang="en-US" sz="2000">
                <a:solidFill>
                  <a:srgbClr val="FF0000"/>
                </a:solidFill>
                <a:latin typeface="Tahoma" pitchFamily="34" charset="0"/>
              </a:rPr>
              <a:t>Financing of capital assets;</a:t>
            </a:r>
          </a:p>
          <a:p>
            <a:pPr marL="742950" lvl="1" indent="-285750">
              <a:buFontTx/>
              <a:buChar char="–"/>
            </a:pPr>
            <a:r>
              <a:rPr lang="en-US" altLang="en-US" sz="2000">
                <a:solidFill>
                  <a:srgbClr val="FF0000"/>
                </a:solidFill>
                <a:latin typeface="Tahoma" pitchFamily="34" charset="0"/>
              </a:rPr>
              <a:t>Financing flexibility; and</a:t>
            </a:r>
          </a:p>
          <a:p>
            <a:pPr marL="742950" lvl="1" indent="-285750">
              <a:buFontTx/>
              <a:buChar char="–"/>
            </a:pPr>
            <a:r>
              <a:rPr lang="en-US" altLang="en-US" sz="2000">
                <a:solidFill>
                  <a:srgbClr val="FF0000"/>
                </a:solidFill>
                <a:latin typeface="Tahoma" pitchFamily="34" charset="0"/>
              </a:rPr>
              <a:t>Private placements, including Municipal Leases!!!</a:t>
            </a:r>
          </a:p>
          <a:p>
            <a:pPr marL="342900" indent="-342900">
              <a:buFontTx/>
              <a:buChar char="•"/>
            </a:pPr>
            <a:endParaRPr lang="en-US" altLang="en-US" sz="3200">
              <a:solidFill>
                <a:srgbClr val="00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2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2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27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27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2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2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2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2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533400"/>
            <a:ext cx="7772400" cy="11430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3600">
                <a:solidFill>
                  <a:srgbClr val="FF0000"/>
                </a:solidFill>
                <a:latin typeface="Tahoma" pitchFamily="34" charset="0"/>
              </a:rPr>
              <a:t>Growing Market for</a:t>
            </a:r>
          </a:p>
          <a:p>
            <a:pPr algn="ctr"/>
            <a:r>
              <a:rPr lang="en-US" altLang="en-US" sz="3600">
                <a:solidFill>
                  <a:srgbClr val="FF0000"/>
                </a:solidFill>
                <a:latin typeface="Tahoma" pitchFamily="34" charset="0"/>
              </a:rPr>
              <a:t>Private Placements</a:t>
            </a: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762000" y="1905000"/>
            <a:ext cx="7696200" cy="449580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altLang="en-US" sz="1900" u="sng">
                <a:solidFill>
                  <a:srgbClr val="003399"/>
                </a:solidFill>
                <a:latin typeface="Tahoma" pitchFamily="34" charset="0"/>
              </a:rPr>
              <a:t>Lease-Purchase Agreements are Private Placements</a:t>
            </a:r>
            <a:endParaRPr lang="en-US" altLang="en-US" sz="1900">
              <a:solidFill>
                <a:srgbClr val="003399"/>
              </a:solidFill>
              <a:latin typeface="Tahoma" pitchFamily="34" charset="0"/>
            </a:endParaRPr>
          </a:p>
          <a:p>
            <a:pPr marL="742950" lvl="1" indent="-285750">
              <a:buFontTx/>
              <a:buChar char="–"/>
            </a:pPr>
            <a:r>
              <a:rPr lang="en-US" altLang="en-US" sz="1900">
                <a:solidFill>
                  <a:srgbClr val="FF0000"/>
                </a:solidFill>
                <a:latin typeface="Tahoma" pitchFamily="34" charset="0"/>
              </a:rPr>
              <a:t>Treatment as Direct Bank Loan, not a Municipal Security</a:t>
            </a:r>
          </a:p>
          <a:p>
            <a:pPr marL="742950" lvl="1" indent="-285750">
              <a:buFontTx/>
              <a:buChar char="–"/>
            </a:pPr>
            <a:endParaRPr lang="en-US" altLang="en-US" sz="100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/>
            <a:r>
              <a:rPr lang="en-US" altLang="en-US" sz="1900" u="sng">
                <a:solidFill>
                  <a:srgbClr val="003399"/>
                </a:solidFill>
                <a:latin typeface="Tahoma" pitchFamily="34" charset="0"/>
              </a:rPr>
              <a:t>Rationale for Bonds to be deemed as Private Placements:</a:t>
            </a:r>
          </a:p>
          <a:p>
            <a:pPr marL="742950" lvl="1" indent="-285750">
              <a:buFontTx/>
              <a:buChar char="–"/>
            </a:pPr>
            <a:r>
              <a:rPr lang="en-US" altLang="en-US" sz="1900">
                <a:solidFill>
                  <a:srgbClr val="FF0000"/>
                </a:solidFill>
                <a:latin typeface="Tahoma" pitchFamily="34" charset="0"/>
              </a:rPr>
              <a:t>Name (i.e. “Bond”) is not Dispositive</a:t>
            </a:r>
          </a:p>
          <a:p>
            <a:pPr marL="742950" lvl="1" indent="-285750">
              <a:buFontTx/>
              <a:buChar char="–"/>
            </a:pPr>
            <a:r>
              <a:rPr lang="en-US" altLang="en-US" sz="1900">
                <a:solidFill>
                  <a:srgbClr val="FF0000"/>
                </a:solidFill>
                <a:latin typeface="Tahoma" pitchFamily="34" charset="0"/>
              </a:rPr>
              <a:t>No Official Statement</a:t>
            </a:r>
          </a:p>
          <a:p>
            <a:pPr marL="742950" lvl="1" indent="-285750">
              <a:buFontTx/>
              <a:buChar char="–"/>
            </a:pPr>
            <a:r>
              <a:rPr lang="en-US" altLang="en-US" sz="1900">
                <a:solidFill>
                  <a:srgbClr val="FF0000"/>
                </a:solidFill>
                <a:latin typeface="Tahoma" pitchFamily="34" charset="0"/>
              </a:rPr>
              <a:t>Physical Bond versus DTC Registered</a:t>
            </a:r>
          </a:p>
          <a:p>
            <a:pPr marL="742950" lvl="1" indent="-285750">
              <a:buFontTx/>
              <a:buChar char="–"/>
            </a:pPr>
            <a:r>
              <a:rPr lang="en-US" altLang="en-US" sz="1900">
                <a:solidFill>
                  <a:srgbClr val="FF0000"/>
                </a:solidFill>
                <a:latin typeface="Tahoma" pitchFamily="34" charset="0"/>
              </a:rPr>
              <a:t>No CUSIP Number</a:t>
            </a:r>
          </a:p>
          <a:p>
            <a:pPr marL="742950" lvl="1" indent="-285750">
              <a:buFontTx/>
              <a:buChar char="–"/>
            </a:pPr>
            <a:r>
              <a:rPr lang="en-US" altLang="en-US" sz="1900">
                <a:solidFill>
                  <a:srgbClr val="FF0000"/>
                </a:solidFill>
                <a:latin typeface="Tahoma" pitchFamily="34" charset="0"/>
              </a:rPr>
              <a:t>No Bond Rating</a:t>
            </a:r>
          </a:p>
          <a:p>
            <a:pPr marL="742950" lvl="1" indent="-285750">
              <a:buFontTx/>
              <a:buChar char="–"/>
            </a:pPr>
            <a:r>
              <a:rPr lang="en-US" altLang="en-US" sz="1900">
                <a:solidFill>
                  <a:srgbClr val="FF0000"/>
                </a:solidFill>
                <a:latin typeface="Tahoma" pitchFamily="34" charset="0"/>
              </a:rPr>
              <a:t>No Bond Insurance</a:t>
            </a:r>
          </a:p>
          <a:p>
            <a:pPr marL="742950" lvl="1" indent="-285750">
              <a:buFontTx/>
              <a:buChar char="–"/>
            </a:pPr>
            <a:r>
              <a:rPr lang="en-US" altLang="en-US" sz="1900">
                <a:solidFill>
                  <a:srgbClr val="FF0000"/>
                </a:solidFill>
                <a:latin typeface="Tahoma" pitchFamily="34" charset="0"/>
              </a:rPr>
              <a:t>No Small Denominations</a:t>
            </a:r>
          </a:p>
          <a:p>
            <a:pPr marL="742950" lvl="1" indent="-285750">
              <a:buFontTx/>
              <a:buChar char="–"/>
            </a:pPr>
            <a:r>
              <a:rPr lang="en-US" altLang="en-US" sz="1900">
                <a:solidFill>
                  <a:srgbClr val="FF0000"/>
                </a:solidFill>
                <a:latin typeface="Tahoma" pitchFamily="34" charset="0"/>
              </a:rPr>
              <a:t>Representation re: Bank Loan vs. Security Treatment</a:t>
            </a:r>
          </a:p>
          <a:p>
            <a:pPr marL="742950" lvl="1" indent="-285750">
              <a:buFontTx/>
              <a:buChar char="–"/>
            </a:pPr>
            <a:endParaRPr lang="en-US" altLang="en-US" sz="100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/>
            <a:r>
              <a:rPr lang="en-US" altLang="en-US" sz="1900" u="sng">
                <a:solidFill>
                  <a:srgbClr val="003399"/>
                </a:solidFill>
                <a:latin typeface="Tahoma" pitchFamily="34" charset="0"/>
              </a:rPr>
              <a:t>Implications or Requirements:</a:t>
            </a:r>
          </a:p>
          <a:p>
            <a:pPr marL="742950" lvl="1" indent="-285750">
              <a:buFontTx/>
              <a:buChar char="–"/>
            </a:pPr>
            <a:r>
              <a:rPr lang="en-US" altLang="en-US" sz="1900">
                <a:solidFill>
                  <a:srgbClr val="FF0000"/>
                </a:solidFill>
                <a:latin typeface="Tahoma" pitchFamily="34" charset="0"/>
              </a:rPr>
              <a:t>Purchase / Representation Letter often Required</a:t>
            </a:r>
          </a:p>
          <a:p>
            <a:pPr marL="742950" lvl="1" indent="-285750">
              <a:buFontTx/>
              <a:buChar char="–"/>
            </a:pPr>
            <a:r>
              <a:rPr lang="en-US" altLang="en-US" sz="1900">
                <a:solidFill>
                  <a:srgbClr val="FF0000"/>
                </a:solidFill>
                <a:latin typeface="Tahoma" pitchFamily="34" charset="0"/>
              </a:rPr>
              <a:t>No Mark-to-Market Requirement for Bank Loans</a:t>
            </a:r>
          </a:p>
          <a:p>
            <a:pPr marL="342900" indent="-342900">
              <a:buFontTx/>
              <a:buChar char="•"/>
            </a:pPr>
            <a:endParaRPr lang="en-US" altLang="en-US" sz="3200">
              <a:solidFill>
                <a:srgbClr val="00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2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2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27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27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2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2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27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27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27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27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533400"/>
            <a:ext cx="7772400" cy="11430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3600">
                <a:solidFill>
                  <a:srgbClr val="FF0000"/>
                </a:solidFill>
                <a:latin typeface="Tahoma" pitchFamily="34" charset="0"/>
              </a:rPr>
              <a:t>The Regulatory Environment</a:t>
            </a: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762000" y="1905000"/>
            <a:ext cx="7696200" cy="449580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800" dirty="0" smtClean="0">
                <a:solidFill>
                  <a:srgbClr val="003399"/>
                </a:solidFill>
                <a:latin typeface="Tahoma" pitchFamily="34" charset="0"/>
              </a:rPr>
              <a:t>Dodd-Frank Changed Everything: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FF0000"/>
                </a:solidFill>
                <a:latin typeface="Tahoma" pitchFamily="34" charset="0"/>
              </a:rPr>
              <a:t>Heightened SEC Regulation of the Municipal Securities Market</a:t>
            </a:r>
          </a:p>
          <a:p>
            <a:pPr lvl="1" eaLnBrk="1" hangingPunct="1">
              <a:spcBef>
                <a:spcPct val="0"/>
              </a:spcBef>
              <a:defRPr/>
            </a:pPr>
            <a:endParaRPr lang="en-US" altLang="en-US" sz="1000" dirty="0" smtClean="0">
              <a:solidFill>
                <a:srgbClr val="FF0000"/>
              </a:solidFill>
              <a:latin typeface="Tahoma" pitchFamily="34" charset="0"/>
            </a:endParaRP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FF0000"/>
                </a:solidFill>
                <a:latin typeface="Tahoma" pitchFamily="34" charset="0"/>
              </a:rPr>
              <a:t>Some changes have been beneficial for Municipal Leasing</a:t>
            </a:r>
          </a:p>
          <a:p>
            <a:pPr lvl="2" eaLnBrk="1" hangingPunct="1">
              <a:spcBef>
                <a:spcPct val="0"/>
              </a:spcBef>
              <a:defRPr/>
            </a:pPr>
            <a:r>
              <a:rPr lang="en-US" altLang="en-US" sz="1600" dirty="0" smtClean="0">
                <a:solidFill>
                  <a:srgbClr val="FF0000"/>
                </a:solidFill>
                <a:latin typeface="Tahoma" pitchFamily="34" charset="0"/>
              </a:rPr>
              <a:t>Rules for Advisors, Underwriters, and Broker-Dealers regarding bonds; </a:t>
            </a:r>
          </a:p>
          <a:p>
            <a:pPr lvl="2" eaLnBrk="1" hangingPunct="1">
              <a:spcBef>
                <a:spcPct val="0"/>
              </a:spcBef>
              <a:defRPr/>
            </a:pPr>
            <a:r>
              <a:rPr lang="en-US" altLang="en-US" sz="1600" dirty="0" smtClean="0">
                <a:solidFill>
                  <a:srgbClr val="FF0000"/>
                </a:solidFill>
                <a:latin typeface="Tahoma" pitchFamily="34" charset="0"/>
              </a:rPr>
              <a:t>Disclosure requirements for bond issuances; and</a:t>
            </a:r>
          </a:p>
          <a:p>
            <a:pPr lvl="2" eaLnBrk="1" hangingPunct="1">
              <a:spcBef>
                <a:spcPct val="0"/>
              </a:spcBef>
              <a:defRPr/>
            </a:pPr>
            <a:r>
              <a:rPr lang="en-US" altLang="en-US" sz="1600" dirty="0" smtClean="0">
                <a:solidFill>
                  <a:srgbClr val="FF0000"/>
                </a:solidFill>
                <a:latin typeface="Tahoma" pitchFamily="34" charset="0"/>
              </a:rPr>
              <a:t>Enforcement activities.</a:t>
            </a:r>
          </a:p>
          <a:p>
            <a:pPr marL="914400" lvl="2" indent="0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000" dirty="0" smtClean="0">
              <a:solidFill>
                <a:srgbClr val="FF0000"/>
              </a:solidFill>
              <a:latin typeface="Tahoma" pitchFamily="34" charset="0"/>
            </a:endParaRP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FF0000"/>
                </a:solidFill>
                <a:latin typeface="Tahoma" pitchFamily="34" charset="0"/>
              </a:rPr>
              <a:t>Some changes have caused concern for Municipal Leasing</a:t>
            </a:r>
          </a:p>
          <a:p>
            <a:pPr lvl="2" eaLnBrk="1" hangingPunct="1">
              <a:spcBef>
                <a:spcPct val="0"/>
              </a:spcBef>
              <a:defRPr/>
            </a:pPr>
            <a:r>
              <a:rPr lang="en-US" altLang="en-US" sz="1600" dirty="0" smtClean="0">
                <a:solidFill>
                  <a:srgbClr val="FF0000"/>
                </a:solidFill>
                <a:latin typeface="Tahoma" pitchFamily="34" charset="0"/>
              </a:rPr>
              <a:t>Introduction of “Municipal Advisor” role;</a:t>
            </a:r>
          </a:p>
          <a:p>
            <a:pPr lvl="2" eaLnBrk="1" hangingPunct="1">
              <a:spcBef>
                <a:spcPct val="0"/>
              </a:spcBef>
              <a:defRPr/>
            </a:pPr>
            <a:r>
              <a:rPr lang="en-US" altLang="en-US" sz="1600" dirty="0" smtClean="0">
                <a:solidFill>
                  <a:srgbClr val="FF0000"/>
                </a:solidFill>
                <a:latin typeface="Tahoma" pitchFamily="34" charset="0"/>
              </a:rPr>
              <a:t>Broad definition of “Advice”; and</a:t>
            </a:r>
          </a:p>
          <a:p>
            <a:pPr lvl="2" eaLnBrk="1" hangingPunct="1">
              <a:spcBef>
                <a:spcPct val="0"/>
              </a:spcBef>
              <a:defRPr/>
            </a:pPr>
            <a:r>
              <a:rPr lang="en-US" altLang="en-US" sz="1600" dirty="0" smtClean="0">
                <a:solidFill>
                  <a:srgbClr val="FF0000"/>
                </a:solidFill>
                <a:latin typeface="Tahoma" pitchFamily="34" charset="0"/>
              </a:rPr>
              <a:t>Potential blurring of lines - Municipal Lease vs. Municipal Security</a:t>
            </a:r>
          </a:p>
          <a:p>
            <a:pPr lvl="2" eaLnBrk="1" hangingPunct="1">
              <a:spcBef>
                <a:spcPct val="0"/>
              </a:spcBef>
              <a:defRPr/>
            </a:pPr>
            <a:r>
              <a:rPr lang="en-US" altLang="en-US" sz="1600" dirty="0" smtClean="0">
                <a:solidFill>
                  <a:srgbClr val="FF0000"/>
                </a:solidFill>
                <a:latin typeface="Tahoma" pitchFamily="34" charset="0"/>
              </a:rPr>
              <a:t>Potential for CUSIPs for Municipal Leases &amp; Private Placements</a:t>
            </a:r>
          </a:p>
          <a:p>
            <a:pPr lvl="1" eaLnBrk="1" hangingPunct="1">
              <a:spcBef>
                <a:spcPct val="0"/>
              </a:spcBef>
              <a:defRPr/>
            </a:pPr>
            <a:endParaRPr lang="en-US" altLang="en-US" sz="1000" dirty="0" smtClean="0">
              <a:solidFill>
                <a:srgbClr val="FF0000"/>
              </a:solidFill>
              <a:latin typeface="Tahoma" pitchFamily="34" charset="0"/>
            </a:endParaRP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en-US" sz="1800" u="sng" dirty="0" smtClean="0">
                <a:solidFill>
                  <a:srgbClr val="FF0000"/>
                </a:solidFill>
                <a:latin typeface="Tahoma" pitchFamily="34" charset="0"/>
              </a:rPr>
              <a:t>CAUTION</a:t>
            </a:r>
            <a:r>
              <a:rPr lang="en-US" altLang="en-US" sz="1800" dirty="0" smtClean="0">
                <a:solidFill>
                  <a:srgbClr val="FF0000"/>
                </a:solidFill>
                <a:latin typeface="Tahoma" pitchFamily="34" charset="0"/>
              </a:rPr>
              <a:t>:   Seek your counsel’s advice about your role in the process when working with governments and their advisors, to avoid any painful consequences.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dirty="0" smtClean="0">
              <a:solidFill>
                <a:srgbClr val="00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2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2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27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27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2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2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27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27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5800" y="533400"/>
            <a:ext cx="7772400" cy="11430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3600">
                <a:solidFill>
                  <a:srgbClr val="FF0000"/>
                </a:solidFill>
                <a:latin typeface="Tahoma" pitchFamily="34" charset="0"/>
              </a:rPr>
              <a:t>The Process</a:t>
            </a: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762000" y="1905000"/>
            <a:ext cx="7696200" cy="449580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Char char="•"/>
            </a:pPr>
            <a:endParaRPr lang="en-US" altLang="en-US" sz="3200">
              <a:solidFill>
                <a:srgbClr val="003399"/>
              </a:solidFill>
              <a:latin typeface="Tahoma" pitchFamily="34" charset="0"/>
            </a:endParaRPr>
          </a:p>
          <a:p>
            <a:pPr marL="342900" indent="-342900">
              <a:buFontTx/>
              <a:buChar char="•"/>
            </a:pPr>
            <a:r>
              <a:rPr lang="en-US" altLang="en-US" sz="3200">
                <a:solidFill>
                  <a:srgbClr val="003399"/>
                </a:solidFill>
                <a:latin typeface="Tahoma" pitchFamily="34" charset="0"/>
              </a:rPr>
              <a:t>Structure &amp; Price the Transaction</a:t>
            </a:r>
          </a:p>
          <a:p>
            <a:pPr marL="342900" indent="-342900">
              <a:buFontTx/>
              <a:buChar char="•"/>
            </a:pPr>
            <a:r>
              <a:rPr lang="en-US" altLang="en-US" sz="3200">
                <a:solidFill>
                  <a:srgbClr val="003399"/>
                </a:solidFill>
                <a:latin typeface="Tahoma" pitchFamily="34" charset="0"/>
              </a:rPr>
              <a:t>Sign Up the Deal (Get the Award)</a:t>
            </a:r>
          </a:p>
          <a:p>
            <a:pPr marL="342900" indent="-342900">
              <a:buFontTx/>
              <a:buChar char="•"/>
            </a:pPr>
            <a:r>
              <a:rPr lang="en-US" altLang="en-US" sz="3200">
                <a:solidFill>
                  <a:srgbClr val="003399"/>
                </a:solidFill>
                <a:latin typeface="Tahoma" pitchFamily="34" charset="0"/>
              </a:rPr>
              <a:t>Submit the Deal Internally</a:t>
            </a:r>
          </a:p>
          <a:p>
            <a:pPr marL="342900" indent="-342900">
              <a:buFontTx/>
              <a:buChar char="•"/>
            </a:pPr>
            <a:r>
              <a:rPr lang="en-US" altLang="en-US" sz="3200">
                <a:solidFill>
                  <a:srgbClr val="003399"/>
                </a:solidFill>
                <a:latin typeface="Tahoma" pitchFamily="34" charset="0"/>
              </a:rPr>
              <a:t>Credit Approval</a:t>
            </a:r>
          </a:p>
          <a:p>
            <a:pPr marL="342900" indent="-342900">
              <a:buFontTx/>
              <a:buChar char="•"/>
            </a:pPr>
            <a:r>
              <a:rPr lang="en-US" altLang="en-US" sz="3200">
                <a:solidFill>
                  <a:srgbClr val="003399"/>
                </a:solidFill>
                <a:latin typeface="Tahoma" pitchFamily="34" charset="0"/>
              </a:rPr>
              <a:t>Documentation Approval</a:t>
            </a:r>
          </a:p>
          <a:p>
            <a:pPr marL="342900" indent="-342900">
              <a:buFontTx/>
              <a:buChar char="•"/>
            </a:pPr>
            <a:r>
              <a:rPr lang="en-US" altLang="en-US" sz="3200">
                <a:solidFill>
                  <a:srgbClr val="003399"/>
                </a:solidFill>
                <a:latin typeface="Tahoma" pitchFamily="34" charset="0"/>
              </a:rPr>
              <a:t>Funding (i.e. Closing)</a:t>
            </a:r>
          </a:p>
          <a:p>
            <a:pPr marL="342900" indent="-342900">
              <a:buFontTx/>
              <a:buChar char="•"/>
            </a:pPr>
            <a:endParaRPr lang="en-US" altLang="en-US" sz="3200">
              <a:solidFill>
                <a:srgbClr val="003399"/>
              </a:solidFill>
              <a:latin typeface="Tahoma" pitchFamily="34" charset="0"/>
            </a:endParaRPr>
          </a:p>
          <a:p>
            <a:pPr marL="1600200" lvl="3" indent="-228600" algn="ctr"/>
            <a:r>
              <a:rPr lang="en-US" altLang="en-US" sz="3600">
                <a:solidFill>
                  <a:srgbClr val="FF0000"/>
                </a:solidFill>
                <a:latin typeface="Tahoma" pitchFamily="34" charset="0"/>
              </a:rPr>
              <a:t>Thanks And Good Luck!!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14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4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56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3399"/>
          </a:solidFill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rgbClr val="FF0000"/>
                </a:solidFill>
                <a:latin typeface="Tahoma" pitchFamily="34" charset="0"/>
              </a:rPr>
              <a:t>Ability of State &amp; Local Governments to Issue Debt may be Limited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1800" smtClean="0"/>
              <a:t>• What is Debt?</a:t>
            </a:r>
          </a:p>
          <a:p>
            <a:pPr marL="0" indent="0" eaLnBrk="1" hangingPunct="1">
              <a:buFontTx/>
              <a:buNone/>
            </a:pPr>
            <a:r>
              <a:rPr lang="en-US" altLang="en-US" sz="1800" smtClean="0">
                <a:solidFill>
                  <a:srgbClr val="003399"/>
                </a:solidFill>
              </a:rPr>
              <a:t>	</a:t>
            </a:r>
            <a:r>
              <a:rPr lang="en-US" altLang="en-US" sz="1700" smtClean="0">
                <a:solidFill>
                  <a:srgbClr val="003399"/>
                </a:solidFill>
              </a:rPr>
              <a:t>- Obligation (no Set-Off Rights)</a:t>
            </a:r>
          </a:p>
          <a:p>
            <a:pPr marL="0" indent="0" eaLnBrk="1" hangingPunct="1">
              <a:buFontTx/>
              <a:buNone/>
            </a:pPr>
            <a:r>
              <a:rPr lang="en-US" altLang="en-US" sz="1700" smtClean="0">
                <a:solidFill>
                  <a:srgbClr val="003399"/>
                </a:solidFill>
              </a:rPr>
              <a:t>	- Multi-Year (Binding upon Future Governing Bodies)</a:t>
            </a:r>
          </a:p>
          <a:p>
            <a:pPr marL="0" indent="0" eaLnBrk="1" hangingPunct="1">
              <a:buFontTx/>
              <a:buNone/>
            </a:pPr>
            <a:r>
              <a:rPr lang="en-US" altLang="en-US" sz="1700" smtClean="0">
                <a:solidFill>
                  <a:srgbClr val="003399"/>
                </a:solidFill>
              </a:rPr>
              <a:t>	- Potential Tax Impact (Rate Increase may be Required)</a:t>
            </a:r>
          </a:p>
          <a:p>
            <a:pPr marL="0" indent="0" eaLnBrk="1" hangingPunct="1">
              <a:buFontTx/>
              <a:buNone/>
            </a:pPr>
            <a:endParaRPr lang="en-US" altLang="en-US" sz="800" smtClean="0">
              <a:solidFill>
                <a:srgbClr val="003399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US" altLang="en-US" sz="1800" smtClean="0"/>
              <a:t>• Debt Issuance may be Limited</a:t>
            </a:r>
          </a:p>
          <a:p>
            <a:pPr marL="0" indent="0" eaLnBrk="1" hangingPunct="1">
              <a:buFontTx/>
              <a:buNone/>
            </a:pPr>
            <a:r>
              <a:rPr lang="en-US" altLang="en-US" sz="1700" smtClean="0">
                <a:solidFill>
                  <a:srgbClr val="003399"/>
                </a:solidFill>
              </a:rPr>
              <a:t>	- By State Constitution</a:t>
            </a:r>
          </a:p>
          <a:p>
            <a:pPr marL="0" indent="0" eaLnBrk="1" hangingPunct="1">
              <a:buFontTx/>
              <a:buNone/>
            </a:pPr>
            <a:r>
              <a:rPr lang="en-US" altLang="en-US" sz="1700" smtClean="0">
                <a:solidFill>
                  <a:srgbClr val="003399"/>
                </a:solidFill>
              </a:rPr>
              <a:t>	- By Statute</a:t>
            </a:r>
          </a:p>
          <a:p>
            <a:pPr marL="0" indent="0" eaLnBrk="1" hangingPunct="1">
              <a:buFontTx/>
              <a:buNone/>
            </a:pPr>
            <a:endParaRPr lang="en-US" altLang="en-US" sz="800" smtClean="0">
              <a:solidFill>
                <a:srgbClr val="003399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US" altLang="en-US" sz="1800" smtClean="0"/>
              <a:t>• Examples of Limitations</a:t>
            </a:r>
          </a:p>
          <a:p>
            <a:pPr marL="0" indent="0" eaLnBrk="1" hangingPunct="1">
              <a:buFontTx/>
              <a:buNone/>
            </a:pPr>
            <a:r>
              <a:rPr lang="en-US" altLang="en-US" sz="1700" smtClean="0">
                <a:solidFill>
                  <a:srgbClr val="003399"/>
                </a:solidFill>
              </a:rPr>
              <a:t>	- Term Restrictions</a:t>
            </a:r>
          </a:p>
          <a:p>
            <a:pPr marL="0" indent="0" eaLnBrk="1" hangingPunct="1">
              <a:buFontTx/>
              <a:buNone/>
            </a:pPr>
            <a:r>
              <a:rPr lang="en-US" altLang="en-US" sz="1700" smtClean="0">
                <a:solidFill>
                  <a:srgbClr val="003399"/>
                </a:solidFill>
              </a:rPr>
              <a:t>	- Maximum Rate Caps (ex. $1.50 per $100 of Taxable Assessed Valuation) </a:t>
            </a:r>
          </a:p>
          <a:p>
            <a:pPr marL="0" indent="0" eaLnBrk="1" hangingPunct="1">
              <a:buFontTx/>
              <a:buNone/>
            </a:pPr>
            <a:r>
              <a:rPr lang="en-US" altLang="en-US" sz="1700" smtClean="0">
                <a:solidFill>
                  <a:srgbClr val="003399"/>
                </a:solidFill>
              </a:rPr>
              <a:t>	- Maximum Debt Caps (ex. 10% of Taxable Assessed Valuation)</a:t>
            </a:r>
          </a:p>
          <a:p>
            <a:pPr marL="0" indent="0" eaLnBrk="1" hangingPunct="1">
              <a:buFontTx/>
              <a:buNone/>
            </a:pPr>
            <a:r>
              <a:rPr lang="en-US" altLang="en-US" sz="1700" smtClean="0">
                <a:solidFill>
                  <a:srgbClr val="003399"/>
                </a:solidFill>
              </a:rPr>
              <a:t>	- Voter Approval may be Required</a:t>
            </a:r>
            <a:endParaRPr lang="en-US" altLang="en-US" sz="1700" smtClean="0">
              <a:solidFill>
                <a:srgbClr val="FF0000"/>
              </a:solidFill>
            </a:endParaRP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685800" y="1828800"/>
            <a:ext cx="7772400" cy="426720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en-US" altLang="en-US" sz="1800">
              <a:solidFill>
                <a:srgbClr val="80008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3399"/>
          </a:solidFill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rgbClr val="FF0000"/>
                </a:solidFill>
                <a:latin typeface="Tahoma" pitchFamily="34" charset="0"/>
              </a:rPr>
              <a:t>The Other Alternative</a:t>
            </a:r>
            <a:r>
              <a:rPr lang="en-US" altLang="en-US" sz="3600" smtClean="0">
                <a:solidFill>
                  <a:schemeClr val="bg1"/>
                </a:solidFill>
                <a:latin typeface="Tahoma" pitchFamily="34" charset="0"/>
              </a:rPr>
              <a:t>!!!:</a:t>
            </a:r>
            <a:r>
              <a:rPr lang="en-US" altLang="en-US" sz="360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br>
              <a:rPr lang="en-US" altLang="en-US" sz="3600" smtClean="0">
                <a:solidFill>
                  <a:srgbClr val="FF0000"/>
                </a:solidFill>
                <a:latin typeface="Tahoma" pitchFamily="34" charset="0"/>
              </a:rPr>
            </a:br>
            <a:r>
              <a:rPr lang="en-US" altLang="en-US" sz="3600" smtClean="0">
                <a:solidFill>
                  <a:schemeClr val="bg1"/>
                </a:solidFill>
                <a:latin typeface="Tahoma" pitchFamily="34" charset="0"/>
              </a:rPr>
              <a:t>Municipal Lease-Purchase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267200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Char char="§"/>
              <a:defRPr/>
            </a:pPr>
            <a:r>
              <a:rPr lang="en-US" altLang="en-US" sz="1800" dirty="0" smtClean="0">
                <a:solidFill>
                  <a:srgbClr val="003399"/>
                </a:solidFill>
              </a:rPr>
              <a:t>Hybrid structure with features similar to both a Loan and a Lease.</a:t>
            </a:r>
          </a:p>
          <a:p>
            <a:pPr marL="533400" indent="-533400" eaLnBrk="1" hangingPunct="1">
              <a:buFont typeface="Wingdings" pitchFamily="2" charset="2"/>
              <a:buChar char="§"/>
              <a:defRPr/>
            </a:pPr>
            <a:endParaRPr lang="en-US" altLang="en-US" sz="1000" dirty="0" smtClean="0">
              <a:solidFill>
                <a:srgbClr val="003399"/>
              </a:solidFill>
            </a:endParaRPr>
          </a:p>
          <a:p>
            <a:pPr marL="533400" indent="-533400" eaLnBrk="1" hangingPunct="1">
              <a:buFont typeface="Wingdings" pitchFamily="2" charset="2"/>
              <a:buChar char="§"/>
              <a:defRPr/>
            </a:pPr>
            <a:r>
              <a:rPr lang="en-US" altLang="en-US" sz="1800" b="1" u="sng" dirty="0" smtClean="0"/>
              <a:t>Like a Loan</a:t>
            </a:r>
            <a:r>
              <a:rPr lang="en-US" altLang="en-US" sz="1800" dirty="0" smtClean="0">
                <a:solidFill>
                  <a:srgbClr val="003399"/>
                </a:solidFill>
              </a:rPr>
              <a:t> – Lessee owns the asset subject to Lessor’s security interest, and has lien-free ownership at end of term after making all payments.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en-US" sz="1800" dirty="0">
                <a:solidFill>
                  <a:srgbClr val="003399"/>
                </a:solidFill>
              </a:rPr>
              <a:t>	</a:t>
            </a:r>
            <a:r>
              <a:rPr lang="en-US" altLang="en-US" sz="1800" dirty="0" smtClean="0">
                <a:solidFill>
                  <a:srgbClr val="003399"/>
                </a:solidFill>
              </a:rPr>
              <a:t>• No FMV end-of-term purchase option; and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en-US" sz="1800" dirty="0">
                <a:solidFill>
                  <a:srgbClr val="003399"/>
                </a:solidFill>
              </a:rPr>
              <a:t>	</a:t>
            </a:r>
            <a:r>
              <a:rPr lang="en-US" altLang="en-US" sz="1800" dirty="0" smtClean="0">
                <a:solidFill>
                  <a:srgbClr val="003399"/>
                </a:solidFill>
              </a:rPr>
              <a:t>• Capital lease treatment under GAAP accounting.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sz="1000" dirty="0" smtClean="0">
              <a:solidFill>
                <a:srgbClr val="003399"/>
              </a:solidFill>
            </a:endParaRPr>
          </a:p>
          <a:p>
            <a:pPr marL="533400" indent="-533400" eaLnBrk="1" hangingPunct="1">
              <a:buFont typeface="Wingdings" pitchFamily="2" charset="2"/>
              <a:buChar char="§"/>
              <a:defRPr/>
            </a:pPr>
            <a:r>
              <a:rPr lang="en-US" altLang="en-US" sz="1800" b="1" u="sng" dirty="0" smtClean="0"/>
              <a:t>Like a Lease</a:t>
            </a:r>
            <a:r>
              <a:rPr lang="en-US" altLang="en-US" sz="1800" dirty="0" smtClean="0">
                <a:solidFill>
                  <a:srgbClr val="003399"/>
                </a:solidFill>
              </a:rPr>
              <a:t> – Lease payments are subject to annual renewal, and the Lease may be terminated by the Lessee.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</a:rPr>
              <a:t>	• Not a “Debt” from a constitutional perspective.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en-US" sz="1800" dirty="0">
                <a:solidFill>
                  <a:srgbClr val="003399"/>
                </a:solidFill>
              </a:rPr>
              <a:t>	</a:t>
            </a:r>
            <a:r>
              <a:rPr lang="en-US" altLang="en-US" sz="1800" dirty="0" smtClean="0">
                <a:solidFill>
                  <a:srgbClr val="003399"/>
                </a:solidFill>
              </a:rPr>
              <a:t>• Why:	</a:t>
            </a:r>
            <a:r>
              <a:rPr lang="en-US" altLang="en-US" sz="1800" b="1" u="sng" dirty="0" smtClean="0">
                <a:solidFill>
                  <a:srgbClr val="C00000"/>
                </a:solidFill>
              </a:rPr>
              <a:t>Annual Appropriations Clause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en-US" sz="1800" dirty="0">
                <a:solidFill>
                  <a:srgbClr val="003399"/>
                </a:solidFill>
              </a:rPr>
              <a:t>	</a:t>
            </a:r>
            <a:r>
              <a:rPr lang="en-US" altLang="en-US" sz="1800" dirty="0" smtClean="0">
                <a:solidFill>
                  <a:srgbClr val="003399"/>
                </a:solidFill>
              </a:rPr>
              <a:t>	- Not an absolute obligation – can be terminated;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en-US" sz="1800" dirty="0">
                <a:solidFill>
                  <a:srgbClr val="003399"/>
                </a:solidFill>
              </a:rPr>
              <a:t>	</a:t>
            </a:r>
            <a:r>
              <a:rPr lang="en-US" altLang="en-US" sz="1800" dirty="0" smtClean="0">
                <a:solidFill>
                  <a:srgbClr val="003399"/>
                </a:solidFill>
              </a:rPr>
              <a:t>	- Not a multi-year obligation – can be terminated;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685800" y="1828800"/>
            <a:ext cx="7772400" cy="426720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en-US" altLang="en-US" sz="1800">
              <a:solidFill>
                <a:srgbClr val="80008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0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solidFill>
            <a:srgbClr val="0033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00"/>
                </a:solidFill>
                <a:latin typeface="Tahoma" pitchFamily="34" charset="0"/>
              </a:rPr>
              <a:t>What is a Municipal Lease?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685800" y="1752600"/>
            <a:ext cx="7848600" cy="4578350"/>
          </a:xfrm>
          <a:prstGeom prst="rect">
            <a:avLst/>
          </a:prstGeom>
          <a:solidFill>
            <a:schemeClr val="bg1"/>
          </a:solidFill>
          <a:ln w="38100">
            <a:solidFill>
              <a:srgbClr val="0033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25425" indent="-2254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dirty="0" smtClean="0">
                <a:solidFill>
                  <a:srgbClr val="FF0000"/>
                </a:solidFill>
                <a:latin typeface="Tahoma" pitchFamily="34" charset="0"/>
              </a:rPr>
              <a:t>A Lease/Purchase Agreement, pursuant to which: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800" dirty="0" smtClean="0">
              <a:solidFill>
                <a:srgbClr val="FF0000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700" dirty="0" smtClean="0">
                <a:solidFill>
                  <a:srgbClr val="003399"/>
                </a:solidFill>
                <a:latin typeface="Tahoma" pitchFamily="34" charset="0"/>
              </a:rPr>
              <a:t>A state or local government as the Lessee (</a:t>
            </a:r>
            <a:r>
              <a:rPr lang="en-US" altLang="en-US" sz="1700" i="1" dirty="0" smtClean="0">
                <a:solidFill>
                  <a:srgbClr val="003399"/>
                </a:solidFill>
                <a:latin typeface="Tahoma" pitchFamily="34" charset="0"/>
              </a:rPr>
              <a:t>a/k/a</a:t>
            </a:r>
            <a:r>
              <a:rPr lang="en-US" altLang="en-US" sz="1700" dirty="0" smtClean="0">
                <a:solidFill>
                  <a:srgbClr val="003399"/>
                </a:solidFill>
                <a:latin typeface="Tahoma" pitchFamily="34" charset="0"/>
              </a:rPr>
              <a:t> the “borrower”)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700" dirty="0" smtClean="0">
                <a:solidFill>
                  <a:srgbClr val="003399"/>
                </a:solidFill>
                <a:latin typeface="Tahoma" pitchFamily="34" charset="0"/>
              </a:rPr>
              <a:t>	1) purchases specific real or personal property from the Lessor (</a:t>
            </a:r>
            <a:r>
              <a:rPr lang="en-US" altLang="en-US" sz="1700" i="1" dirty="0" smtClean="0">
                <a:solidFill>
                  <a:srgbClr val="003399"/>
                </a:solidFill>
                <a:latin typeface="Tahoma" pitchFamily="34" charset="0"/>
              </a:rPr>
              <a:t>a/k/a</a:t>
            </a:r>
            <a:r>
              <a:rPr lang="en-US" altLang="en-US" sz="1700" dirty="0" smtClean="0">
                <a:solidFill>
                  <a:srgbClr val="003399"/>
                </a:solidFill>
                <a:latin typeface="Tahoma" pitchFamily="34" charset="0"/>
              </a:rPr>
              <a:t> 	the “lender”);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800" dirty="0" smtClean="0">
              <a:solidFill>
                <a:srgbClr val="003399"/>
              </a:solidFill>
              <a:latin typeface="Tahoma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700" dirty="0" smtClean="0">
                <a:solidFill>
                  <a:srgbClr val="003399"/>
                </a:solidFill>
                <a:latin typeface="Tahoma" pitchFamily="34" charset="0"/>
              </a:rPr>
              <a:t>	2) is the titled owner of the property (subject to the Lessor’s security 	interest), and maintains &amp; insures the property;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800" dirty="0" smtClean="0">
              <a:solidFill>
                <a:srgbClr val="003399"/>
              </a:solidFill>
              <a:latin typeface="Tahoma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700" dirty="0" smtClean="0">
                <a:solidFill>
                  <a:srgbClr val="003399"/>
                </a:solidFill>
                <a:latin typeface="Tahoma" pitchFamily="34" charset="0"/>
              </a:rPr>
              <a:t>	3) makes periodic rental payments over an agreed-upon term;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800" dirty="0" smtClean="0">
              <a:solidFill>
                <a:srgbClr val="003399"/>
              </a:solidFill>
              <a:latin typeface="Tahoma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700" dirty="0" smtClean="0">
                <a:solidFill>
                  <a:srgbClr val="003399"/>
                </a:solidFill>
                <a:latin typeface="Tahoma" pitchFamily="34" charset="0"/>
              </a:rPr>
              <a:t>	4) has rental payments that are subject to annual appropriation (or 	abatement in CA and IN);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800" dirty="0" smtClean="0">
              <a:solidFill>
                <a:srgbClr val="003399"/>
              </a:solidFill>
              <a:latin typeface="Tahoma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700" dirty="0" smtClean="0">
                <a:solidFill>
                  <a:srgbClr val="003399"/>
                </a:solidFill>
                <a:latin typeface="Tahoma" pitchFamily="34" charset="0"/>
              </a:rPr>
              <a:t>	5) receives lien-free ownership at end of term after making all rental 	payments (i.e. conditional sale or installment sale financing);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800" dirty="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700" dirty="0" smtClean="0">
                <a:solidFill>
                  <a:srgbClr val="003399"/>
                </a:solidFill>
                <a:latin typeface="Tahoma" pitchFamily="34" charset="0"/>
              </a:rPr>
              <a:t>The interest portion of the rental payments is typically tax-exempt.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altLang="en-US" sz="1700" dirty="0" smtClean="0">
                <a:solidFill>
                  <a:srgbClr val="003399"/>
                </a:solidFill>
                <a:latin typeface="Tahoma" pitchFamily="34" charset="0"/>
              </a:rPr>
              <a:t>	Section 103 of the IRS 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solidFill>
            <a:srgbClr val="0033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00"/>
                </a:solidFill>
                <a:latin typeface="Tahoma" pitchFamily="34" charset="0"/>
              </a:rPr>
              <a:t>What a Municipal Lease is Not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685800" y="1752600"/>
            <a:ext cx="7848600" cy="4265613"/>
          </a:xfrm>
          <a:prstGeom prst="rect">
            <a:avLst/>
          </a:prstGeom>
          <a:solidFill>
            <a:schemeClr val="bg1"/>
          </a:solidFill>
          <a:ln w="38100">
            <a:solidFill>
              <a:srgbClr val="0033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25425" indent="-2254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dirty="0" smtClean="0">
                <a:solidFill>
                  <a:srgbClr val="FF0000"/>
                </a:solidFill>
                <a:latin typeface="Tahoma" pitchFamily="34" charset="0"/>
              </a:rPr>
              <a:t>A Lease/Purchase Agreement is </a:t>
            </a:r>
            <a:r>
              <a:rPr lang="en-US" altLang="en-US" sz="2400" u="sng" dirty="0" smtClean="0">
                <a:solidFill>
                  <a:srgbClr val="FF0000"/>
                </a:solidFill>
                <a:latin typeface="Tahoma" pitchFamily="34" charset="0"/>
              </a:rPr>
              <a:t>NOT</a:t>
            </a:r>
            <a:r>
              <a:rPr lang="en-US" altLang="en-US" sz="2400" dirty="0" smtClean="0">
                <a:solidFill>
                  <a:srgbClr val="FF0000"/>
                </a:solidFill>
                <a:latin typeface="Tahoma" pitchFamily="34" charset="0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200" dirty="0" smtClean="0">
              <a:solidFill>
                <a:srgbClr val="FF0000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A “Tax Lease” or “Operating Lease”, where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200" dirty="0" smtClean="0">
              <a:solidFill>
                <a:srgbClr val="003399"/>
              </a:solidFill>
              <a:latin typeface="Tahoma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1) the non-cancelable lease term is less than 75% of asset’s useful 	life;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200" dirty="0" smtClean="0">
              <a:solidFill>
                <a:srgbClr val="003399"/>
              </a:solidFill>
              <a:latin typeface="Tahoma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2) the present value of lease payments is less than 90% of asset’s 	fair market value;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200" dirty="0" smtClean="0">
              <a:solidFill>
                <a:srgbClr val="003399"/>
              </a:solidFill>
              <a:latin typeface="Tahoma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3) the lessee does not have a bargain purchase price at end of 	term, and must instead pay fair market value to purchase; or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200" dirty="0" smtClean="0">
              <a:solidFill>
                <a:srgbClr val="003399"/>
              </a:solidFill>
              <a:latin typeface="Tahoma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dirty="0" smtClean="0">
                <a:solidFill>
                  <a:srgbClr val="003399"/>
                </a:solidFill>
                <a:latin typeface="Tahoma" pitchFamily="34" charset="0"/>
              </a:rPr>
              <a:t>	4) the lessor may take depreciation benefits and book a residual 	value in connection with the asset financed.</a:t>
            </a:r>
            <a:endParaRPr lang="en-US" altLang="en-US" sz="2000" dirty="0" smtClean="0">
              <a:solidFill>
                <a:srgbClr val="003399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800" dirty="0" smtClean="0">
              <a:solidFill>
                <a:srgbClr val="00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33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00"/>
                </a:solidFill>
                <a:latin typeface="Tahoma" pitchFamily="34" charset="0"/>
              </a:rPr>
              <a:t>What Can Be Leased?</a:t>
            </a:r>
            <a:br>
              <a:rPr lang="en-US" altLang="en-US" smtClean="0">
                <a:solidFill>
                  <a:srgbClr val="FF0000"/>
                </a:solidFill>
                <a:latin typeface="Tahoma" pitchFamily="34" charset="0"/>
              </a:rPr>
            </a:br>
            <a:r>
              <a:rPr lang="en-US" altLang="en-US" sz="3600" smtClean="0">
                <a:solidFill>
                  <a:schemeClr val="bg1"/>
                </a:solidFill>
                <a:latin typeface="Tahoma" pitchFamily="34" charset="0"/>
              </a:rPr>
              <a:t>Personal Property Examples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343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altLang="en-US" sz="2000" smtClean="0">
                <a:solidFill>
                  <a:srgbClr val="003399"/>
                </a:solidFill>
                <a:latin typeface="Tahoma" pitchFamily="34" charset="0"/>
              </a:rPr>
              <a:t>Vehicles, </a:t>
            </a:r>
          </a:p>
          <a:p>
            <a:pPr lvl="1"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altLang="en-US" sz="1800" smtClean="0">
                <a:solidFill>
                  <a:srgbClr val="003399"/>
                </a:solidFill>
                <a:latin typeface="Tahoma" pitchFamily="34" charset="0"/>
              </a:rPr>
              <a:t>Fire Trucks, Police Cars, Ambulances, Refuse Trucks, Street Sweepers &amp; School Buses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altLang="en-US" sz="2000" smtClean="0">
                <a:solidFill>
                  <a:srgbClr val="003399"/>
                </a:solidFill>
                <a:latin typeface="Tahoma" pitchFamily="34" charset="0"/>
              </a:rPr>
              <a:t>Telecommunications Equipment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altLang="en-US" sz="2000" smtClean="0">
                <a:solidFill>
                  <a:srgbClr val="003399"/>
                </a:solidFill>
                <a:latin typeface="Tahoma" pitchFamily="34" charset="0"/>
              </a:rPr>
              <a:t>Computers &amp; Software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altLang="en-US" sz="2000" smtClean="0">
                <a:solidFill>
                  <a:srgbClr val="003399"/>
                </a:solidFill>
                <a:latin typeface="Tahoma" pitchFamily="34" charset="0"/>
              </a:rPr>
              <a:t>Copiers &amp; Other Office Equipment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altLang="en-US" sz="2000" smtClean="0">
                <a:solidFill>
                  <a:srgbClr val="003399"/>
                </a:solidFill>
                <a:latin typeface="Tahoma" pitchFamily="34" charset="0"/>
              </a:rPr>
              <a:t>Safety Equipment (911 Systems)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altLang="en-US" sz="2000" smtClean="0">
                <a:solidFill>
                  <a:srgbClr val="003399"/>
                </a:solidFill>
                <a:latin typeface="Tahoma" pitchFamily="34" charset="0"/>
              </a:rPr>
              <a:t>Energy Equipment</a:t>
            </a:r>
          </a:p>
          <a:p>
            <a:pPr lvl="1"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altLang="en-US" sz="1800" smtClean="0">
                <a:solidFill>
                  <a:srgbClr val="003399"/>
                </a:solidFill>
                <a:latin typeface="Tahoma" pitchFamily="34" charset="0"/>
              </a:rPr>
              <a:t>HVAC, Lighting, Building Controls &amp; Solar Panels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altLang="en-US" sz="2000" smtClean="0">
                <a:solidFill>
                  <a:srgbClr val="003399"/>
                </a:solidFill>
                <a:latin typeface="Tahoma" pitchFamily="34" charset="0"/>
              </a:rPr>
              <a:t>Medical Equipment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altLang="en-US" sz="2000" smtClean="0">
                <a:solidFill>
                  <a:srgbClr val="003399"/>
                </a:solidFill>
                <a:latin typeface="Tahoma" pitchFamily="34" charset="0"/>
              </a:rPr>
              <a:t>Modular Buildings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altLang="en-US" sz="2000" smtClean="0">
                <a:solidFill>
                  <a:srgbClr val="003399"/>
                </a:solidFill>
                <a:latin typeface="Tahoma" pitchFamily="34" charset="0"/>
              </a:rPr>
              <a:t>Substitute Collateral</a:t>
            </a:r>
          </a:p>
        </p:txBody>
      </p:sp>
      <p:pic>
        <p:nvPicPr>
          <p:cNvPr id="8196" name="Picture 10" descr="bd0729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905000"/>
            <a:ext cx="259080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12" descr="bd06944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91200" y="4038600"/>
            <a:ext cx="2590800" cy="2590800"/>
          </a:xfrm>
        </p:spPr>
      </p:pic>
      <p:pic>
        <p:nvPicPr>
          <p:cNvPr id="8198" name="Picture 13" descr="bd07284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5334000"/>
            <a:ext cx="182086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14" descr="tn00738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3352800"/>
            <a:ext cx="1143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33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00"/>
                </a:solidFill>
                <a:latin typeface="Tahoma" pitchFamily="34" charset="0"/>
              </a:rPr>
              <a:t>What Can Be Leased?</a:t>
            </a:r>
            <a:br>
              <a:rPr lang="en-US" altLang="en-US" smtClean="0">
                <a:solidFill>
                  <a:srgbClr val="FF0000"/>
                </a:solidFill>
                <a:latin typeface="Tahoma" pitchFamily="34" charset="0"/>
              </a:rPr>
            </a:br>
            <a:r>
              <a:rPr lang="en-US" altLang="en-US" sz="3600" smtClean="0">
                <a:solidFill>
                  <a:schemeClr val="bg1"/>
                </a:solidFill>
                <a:latin typeface="Tahoma" pitchFamily="34" charset="0"/>
              </a:rPr>
              <a:t>Real Property Examples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smtClean="0">
                <a:solidFill>
                  <a:srgbClr val="333399"/>
                </a:solidFill>
                <a:latin typeface="Tahoma" pitchFamily="34" charset="0"/>
              </a:rPr>
              <a:t>School Facilities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>
                <a:solidFill>
                  <a:srgbClr val="333399"/>
                </a:solidFill>
                <a:latin typeface="Tahoma" pitchFamily="34" charset="0"/>
              </a:rPr>
              <a:t>Courthouses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>
                <a:solidFill>
                  <a:srgbClr val="333399"/>
                </a:solidFill>
                <a:latin typeface="Tahoma" pitchFamily="34" charset="0"/>
              </a:rPr>
              <a:t>City Halls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>
                <a:solidFill>
                  <a:srgbClr val="333399"/>
                </a:solidFill>
                <a:latin typeface="Tahoma" pitchFamily="34" charset="0"/>
              </a:rPr>
              <a:t>Fire Houses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>
                <a:solidFill>
                  <a:srgbClr val="333399"/>
                </a:solidFill>
                <a:latin typeface="Tahoma" pitchFamily="34" charset="0"/>
              </a:rPr>
              <a:t>Hospitals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>
                <a:solidFill>
                  <a:srgbClr val="333399"/>
                </a:solidFill>
                <a:latin typeface="Tahoma" pitchFamily="34" charset="0"/>
              </a:rPr>
              <a:t>Nursing Homes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>
                <a:solidFill>
                  <a:srgbClr val="333399"/>
                </a:solidFill>
                <a:latin typeface="Tahoma" pitchFamily="34" charset="0"/>
              </a:rPr>
              <a:t>Correctional Facilities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>
                <a:solidFill>
                  <a:srgbClr val="333399"/>
                </a:solidFill>
                <a:latin typeface="Tahoma" pitchFamily="34" charset="0"/>
              </a:rPr>
              <a:t>Public Utility Facilities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>
                <a:solidFill>
                  <a:srgbClr val="333399"/>
                </a:solidFill>
                <a:latin typeface="Tahoma" pitchFamily="34" charset="0"/>
              </a:rPr>
              <a:t>Libraries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>
                <a:solidFill>
                  <a:srgbClr val="333399"/>
                </a:solidFill>
                <a:latin typeface="Tahoma" pitchFamily="34" charset="0"/>
              </a:rPr>
              <a:t>Airport Facilities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>
                <a:solidFill>
                  <a:srgbClr val="333399"/>
                </a:solidFill>
                <a:latin typeface="Tahoma" pitchFamily="34" charset="0"/>
              </a:rPr>
              <a:t>Recreational Facilities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>
                <a:solidFill>
                  <a:srgbClr val="333399"/>
                </a:solidFill>
                <a:latin typeface="Tahoma" pitchFamily="34" charset="0"/>
              </a:rPr>
              <a:t>Manufacturing Facilities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>
                <a:solidFill>
                  <a:srgbClr val="333399"/>
                </a:solidFill>
                <a:latin typeface="Tahoma" pitchFamily="34" charset="0"/>
              </a:rPr>
              <a:t>Substitute Collateral</a:t>
            </a:r>
          </a:p>
        </p:txBody>
      </p:sp>
      <p:pic>
        <p:nvPicPr>
          <p:cNvPr id="9220" name="Picture 5" descr="bl00555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629400" y="2057400"/>
            <a:ext cx="1676400" cy="896938"/>
          </a:xfrm>
        </p:spPr>
      </p:pic>
      <p:pic>
        <p:nvPicPr>
          <p:cNvPr id="9221" name="Picture 7" descr="bd06927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4572000"/>
            <a:ext cx="1981200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8" descr="bd06924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1981200"/>
            <a:ext cx="222885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9" descr="bd10423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4876800"/>
            <a:ext cx="13716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10" descr="bl00542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24400" y="3276600"/>
            <a:ext cx="1706563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11" descr="in00046_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29400" y="3429000"/>
            <a:ext cx="1676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33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00"/>
                </a:solidFill>
                <a:latin typeface="Tahoma" pitchFamily="34" charset="0"/>
              </a:rPr>
              <a:t>Who are Eligible Lessees?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ln w="38100" cmpd="dbl">
            <a:solidFill>
              <a:srgbClr val="80008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688975" algn="l"/>
                <a:tab pos="1143000" algn="l"/>
              </a:tabLst>
            </a:pPr>
            <a:r>
              <a:rPr lang="en-US" altLang="en-US" sz="1800" i="1" u="sng" smtClean="0">
                <a:solidFill>
                  <a:srgbClr val="333399"/>
                </a:solidFill>
                <a:latin typeface="Tahoma" pitchFamily="34" charset="0"/>
              </a:rPr>
              <a:t>Direct Issuers: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688975" algn="l"/>
                <a:tab pos="1143000" algn="l"/>
              </a:tabLst>
            </a:pPr>
            <a:r>
              <a:rPr lang="en-US" altLang="en-US" sz="1800" i="1" u="sng" smtClean="0">
                <a:solidFill>
                  <a:srgbClr val="333399"/>
                </a:solidFill>
                <a:latin typeface="Tahoma" pitchFamily="34" charset="0"/>
              </a:rPr>
              <a:t>(Approx. 100,000 Nationally)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688975" algn="l"/>
                <a:tab pos="1143000" algn="l"/>
              </a:tabLst>
            </a:pPr>
            <a:endParaRPr lang="en-US" altLang="en-US" sz="1000" i="1" smtClean="0">
              <a:solidFill>
                <a:srgbClr val="333399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tabLst>
                <a:tab pos="688975" algn="l"/>
                <a:tab pos="1143000" algn="l"/>
              </a:tabLst>
            </a:pPr>
            <a:r>
              <a:rPr lang="en-US" altLang="en-US" sz="1800" smtClean="0">
                <a:solidFill>
                  <a:srgbClr val="FF0000"/>
                </a:solidFill>
                <a:latin typeface="Tahoma" pitchFamily="34" charset="0"/>
              </a:rPr>
              <a:t>States &amp; State Agencies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tabLst>
                <a:tab pos="688975" algn="l"/>
                <a:tab pos="1143000" algn="l"/>
              </a:tabLst>
            </a:pPr>
            <a:r>
              <a:rPr lang="en-US" altLang="en-US" sz="1800" smtClean="0">
                <a:solidFill>
                  <a:srgbClr val="FF0000"/>
                </a:solidFill>
                <a:latin typeface="Tahoma" pitchFamily="34" charset="0"/>
              </a:rPr>
              <a:t>Local Governments &amp;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688975" algn="l"/>
                <a:tab pos="1143000" algn="l"/>
              </a:tabLst>
            </a:pPr>
            <a:r>
              <a:rPr lang="en-US" altLang="en-US" sz="1800" smtClean="0">
                <a:solidFill>
                  <a:srgbClr val="FF0000"/>
                </a:solidFill>
                <a:latin typeface="Tahoma" pitchFamily="34" charset="0"/>
              </a:rPr>
              <a:t>	Other Political Subdivisions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tabLst>
                <a:tab pos="688975" algn="l"/>
                <a:tab pos="1143000" algn="l"/>
              </a:tabLst>
            </a:pPr>
            <a:r>
              <a:rPr lang="en-US" altLang="en-US" sz="1600" smtClean="0">
                <a:solidFill>
                  <a:srgbClr val="333399"/>
                </a:solidFill>
                <a:latin typeface="Tahoma" pitchFamily="34" charset="0"/>
              </a:rPr>
              <a:t>Such as: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tabLst>
                <a:tab pos="688975" algn="l"/>
                <a:tab pos="1143000" algn="l"/>
              </a:tabLst>
            </a:pPr>
            <a:r>
              <a:rPr lang="en-US" altLang="en-US" sz="1600" smtClean="0">
                <a:solidFill>
                  <a:srgbClr val="333399"/>
                </a:solidFill>
                <a:latin typeface="Tahoma" pitchFamily="34" charset="0"/>
              </a:rPr>
              <a:t>Cities &amp; Counties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tabLst>
                <a:tab pos="688975" algn="l"/>
                <a:tab pos="1143000" algn="l"/>
              </a:tabLst>
            </a:pPr>
            <a:r>
              <a:rPr lang="en-US" altLang="en-US" sz="1600" smtClean="0">
                <a:solidFill>
                  <a:srgbClr val="333399"/>
                </a:solidFill>
                <a:latin typeface="Tahoma" pitchFamily="34" charset="0"/>
              </a:rPr>
              <a:t>Public School Districts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tabLst>
                <a:tab pos="688975" algn="l"/>
                <a:tab pos="1143000" algn="l"/>
              </a:tabLst>
            </a:pPr>
            <a:r>
              <a:rPr lang="en-US" altLang="en-US" sz="1600" smtClean="0">
                <a:solidFill>
                  <a:srgbClr val="333399"/>
                </a:solidFill>
                <a:latin typeface="Tahoma" pitchFamily="34" charset="0"/>
              </a:rPr>
              <a:t>Public Utility Districts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tabLst>
                <a:tab pos="688975" algn="l"/>
                <a:tab pos="1143000" algn="l"/>
              </a:tabLst>
            </a:pPr>
            <a:r>
              <a:rPr lang="en-US" altLang="en-US" sz="1600" smtClean="0">
                <a:solidFill>
                  <a:srgbClr val="333399"/>
                </a:solidFill>
                <a:latin typeface="Tahoma" pitchFamily="34" charset="0"/>
              </a:rPr>
              <a:t>Fire Protection Districts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tabLst>
                <a:tab pos="688975" algn="l"/>
                <a:tab pos="1143000" algn="l"/>
              </a:tabLst>
            </a:pPr>
            <a:r>
              <a:rPr lang="en-US" altLang="en-US" sz="1600" smtClean="0">
                <a:solidFill>
                  <a:srgbClr val="333399"/>
                </a:solidFill>
                <a:latin typeface="Tahoma" pitchFamily="34" charset="0"/>
              </a:rPr>
              <a:t>Ambulance Districts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tabLst>
                <a:tab pos="688975" algn="l"/>
                <a:tab pos="1143000" algn="l"/>
              </a:tabLst>
            </a:pPr>
            <a:r>
              <a:rPr lang="en-US" altLang="en-US" sz="1600" smtClean="0">
                <a:solidFill>
                  <a:srgbClr val="333399"/>
                </a:solidFill>
                <a:latin typeface="Tahoma" pitchFamily="34" charset="0"/>
              </a:rPr>
              <a:t>Public Housing Authorities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tabLst>
                <a:tab pos="688975" algn="l"/>
                <a:tab pos="1143000" algn="l"/>
              </a:tabLst>
            </a:pPr>
            <a:r>
              <a:rPr lang="en-US" altLang="en-US" sz="1800" smtClean="0">
                <a:solidFill>
                  <a:srgbClr val="FF0000"/>
                </a:solidFill>
                <a:latin typeface="Tahoma" pitchFamily="34" charset="0"/>
              </a:rPr>
              <a:t>Native American Tribal Governments (Sovereign)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tabLst>
                <a:tab pos="688975" algn="l"/>
                <a:tab pos="1143000" algn="l"/>
              </a:tabLst>
            </a:pPr>
            <a:r>
              <a:rPr lang="en-US" altLang="en-US" sz="1600" smtClean="0">
                <a:solidFill>
                  <a:srgbClr val="333399"/>
                </a:solidFill>
                <a:latin typeface="Tahoma" pitchFamily="34" charset="0"/>
              </a:rPr>
              <a:t>Note: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tabLst>
                <a:tab pos="688975" algn="l"/>
                <a:tab pos="1143000" algn="l"/>
              </a:tabLst>
            </a:pPr>
            <a:r>
              <a:rPr lang="en-US" altLang="en-US" sz="1600" smtClean="0">
                <a:solidFill>
                  <a:srgbClr val="333399"/>
                </a:solidFill>
                <a:latin typeface="Tahoma" pitchFamily="34" charset="0"/>
              </a:rPr>
              <a:t>Governmental Only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tabLst>
                <a:tab pos="688975" algn="l"/>
                <a:tab pos="1143000" algn="l"/>
              </a:tabLst>
            </a:pPr>
            <a:r>
              <a:rPr lang="en-US" altLang="en-US" sz="1600" smtClean="0">
                <a:solidFill>
                  <a:srgbClr val="333399"/>
                </a:solidFill>
                <a:latin typeface="Tahoma" pitchFamily="34" charset="0"/>
              </a:rPr>
              <a:t>Not for Casinos</a:t>
            </a:r>
            <a:endParaRPr lang="en-US" altLang="en-US" sz="1800" smtClean="0">
              <a:solidFill>
                <a:srgbClr val="FF0000"/>
              </a:solidFill>
              <a:latin typeface="Tahoma" pitchFamily="34" charset="0"/>
            </a:endParaRP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688975" algn="l"/>
                <a:tab pos="1143000" algn="l"/>
              </a:tabLst>
            </a:pPr>
            <a:endParaRPr lang="en-US" altLang="en-US" sz="1800" smtClean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ln w="38100" cmpd="dbl">
            <a:solidFill>
              <a:srgbClr val="80008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750" i="1" u="sng" dirty="0" smtClean="0">
                <a:solidFill>
                  <a:srgbClr val="333399"/>
                </a:solidFill>
                <a:latin typeface="Tahoma" pitchFamily="34" charset="0"/>
              </a:rPr>
              <a:t>Entities Requiring On-Behalf of Issuer for Tax-Exempt Issuance: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000" i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FF0000"/>
                </a:solidFill>
                <a:latin typeface="Tahoma" pitchFamily="34" charset="0"/>
              </a:rPr>
              <a:t>501(c)(3) Organizations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600" dirty="0" smtClean="0">
                <a:solidFill>
                  <a:srgbClr val="333399"/>
                </a:solidFill>
                <a:latin typeface="Tahoma" pitchFamily="34" charset="0"/>
              </a:rPr>
              <a:t>Private Entities (not Public)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600" dirty="0" smtClean="0">
                <a:solidFill>
                  <a:srgbClr val="333399"/>
                </a:solidFill>
                <a:latin typeface="Tahoma" pitchFamily="34" charset="0"/>
              </a:rPr>
              <a:t>Such as: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600" dirty="0" smtClean="0">
                <a:solidFill>
                  <a:srgbClr val="333399"/>
                </a:solidFill>
                <a:latin typeface="Tahoma" pitchFamily="34" charset="0"/>
              </a:rPr>
              <a:t>Charitable Organizations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600" dirty="0" smtClean="0">
                <a:solidFill>
                  <a:srgbClr val="333399"/>
                </a:solidFill>
                <a:latin typeface="Tahoma" pitchFamily="34" charset="0"/>
              </a:rPr>
              <a:t>Religious Organizations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600" dirty="0" smtClean="0">
                <a:solidFill>
                  <a:srgbClr val="333399"/>
                </a:solidFill>
                <a:latin typeface="Tahoma" pitchFamily="34" charset="0"/>
              </a:rPr>
              <a:t>Non-Profit Colleges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600" dirty="0" smtClean="0">
                <a:solidFill>
                  <a:srgbClr val="333399"/>
                </a:solidFill>
                <a:latin typeface="Tahoma" pitchFamily="34" charset="0"/>
              </a:rPr>
              <a:t>Non-Profit Hospitals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600" dirty="0" smtClean="0">
                <a:solidFill>
                  <a:srgbClr val="333399"/>
                </a:solidFill>
                <a:latin typeface="Tahoma" pitchFamily="34" charset="0"/>
              </a:rPr>
              <a:t>Private Schools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800" dirty="0" smtClean="0">
              <a:solidFill>
                <a:srgbClr val="333399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FF0000"/>
                </a:solidFill>
                <a:latin typeface="Tahoma" pitchFamily="34" charset="0"/>
              </a:rPr>
              <a:t>Certain Other Private Parties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600" dirty="0" smtClean="0">
                <a:solidFill>
                  <a:srgbClr val="333399"/>
                </a:solidFill>
                <a:latin typeface="Tahoma" pitchFamily="34" charset="0"/>
              </a:rPr>
              <a:t>Re: Economic Development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600" dirty="0" smtClean="0">
                <a:solidFill>
                  <a:srgbClr val="333399"/>
                </a:solidFill>
                <a:latin typeface="Tahoma" pitchFamily="34" charset="0"/>
              </a:rPr>
              <a:t>Such as: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600" dirty="0" smtClean="0">
                <a:solidFill>
                  <a:srgbClr val="333399"/>
                </a:solidFill>
                <a:latin typeface="Tahoma" pitchFamily="34" charset="0"/>
              </a:rPr>
              <a:t>Manufacturers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600" dirty="0" smtClean="0">
                <a:solidFill>
                  <a:srgbClr val="333399"/>
                </a:solidFill>
                <a:latin typeface="Tahoma" pitchFamily="34" charset="0"/>
              </a:rPr>
              <a:t>Other Exempt Facilities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800" dirty="0" smtClean="0">
              <a:solidFill>
                <a:srgbClr val="80008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99"/>
        </a:dk1>
        <a:lt1>
          <a:srgbClr val="FFFFFF"/>
        </a:lt1>
        <a:dk2>
          <a:srgbClr val="FF0000"/>
        </a:dk2>
        <a:lt2>
          <a:srgbClr val="333333"/>
        </a:lt2>
        <a:accent1>
          <a:srgbClr val="000099"/>
        </a:accent1>
        <a:accent2>
          <a:srgbClr val="808080"/>
        </a:accent2>
        <a:accent3>
          <a:srgbClr val="FFFFFF"/>
        </a:accent3>
        <a:accent4>
          <a:srgbClr val="000082"/>
        </a:accent4>
        <a:accent5>
          <a:srgbClr val="AAAACA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3901</TotalTime>
  <Words>886</Words>
  <Application>Microsoft Office PowerPoint</Application>
  <PresentationFormat>On-screen Show (4:3)</PresentationFormat>
  <Paragraphs>364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Times New Roman</vt:lpstr>
      <vt:lpstr>Arial</vt:lpstr>
      <vt:lpstr>Tahoma</vt:lpstr>
      <vt:lpstr>Wingdings</vt:lpstr>
      <vt:lpstr>Default Design</vt:lpstr>
      <vt:lpstr>Slide 1</vt:lpstr>
      <vt:lpstr>How do State &amp; Local Governments Traditionally Raise Capital?</vt:lpstr>
      <vt:lpstr>Ability of State &amp; Local Governments to Issue Debt may be Limited</vt:lpstr>
      <vt:lpstr>The Other Alternative!!!:  Municipal Lease-Purchase</vt:lpstr>
      <vt:lpstr>What is a Municipal Lease?</vt:lpstr>
      <vt:lpstr>What a Municipal Lease is Not</vt:lpstr>
      <vt:lpstr>What Can Be Leased? Personal Property Examples</vt:lpstr>
      <vt:lpstr>What Can Be Leased? Real Property Examples</vt:lpstr>
      <vt:lpstr>Who are Eligible Lessees?</vt:lpstr>
      <vt:lpstr>Who are Eligible Lessors?</vt:lpstr>
      <vt:lpstr>Who are the Investors? (Or, Who’s Loaning the Money?)</vt:lpstr>
      <vt:lpstr>Slide 12</vt:lpstr>
      <vt:lpstr>Why Are Municipal Leases Attractive to Investors?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Gilmore &amp; Bell, P.C.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are Eligible Lessees for Tax-Exempt Lease Financing?</dc:title>
  <dc:creator>TStegeman</dc:creator>
  <cp:lastModifiedBy>TMGadmin</cp:lastModifiedBy>
  <cp:revision>175</cp:revision>
  <dcterms:created xsi:type="dcterms:W3CDTF">2002-04-11T14:37:49Z</dcterms:created>
  <dcterms:modified xsi:type="dcterms:W3CDTF">2017-05-03T19:50:11Z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Classification Level">
    <vt:lpwstr>Personal</vt:lpwstr>
  </property>
</Properties>
</file>